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8"/>
  </p:notesMasterIdLst>
  <p:sldIdLst>
    <p:sldId id="269" r:id="rId2"/>
    <p:sldId id="535" r:id="rId3"/>
    <p:sldId id="271" r:id="rId4"/>
    <p:sldId id="272" r:id="rId5"/>
    <p:sldId id="270" r:id="rId6"/>
    <p:sldId id="273" r:id="rId7"/>
    <p:sldId id="275" r:id="rId8"/>
    <p:sldId id="274" r:id="rId9"/>
    <p:sldId id="276" r:id="rId10"/>
    <p:sldId id="277" r:id="rId11"/>
    <p:sldId id="278" r:id="rId12"/>
    <p:sldId id="279" r:id="rId13"/>
    <p:sldId id="280" r:id="rId14"/>
    <p:sldId id="538" r:id="rId15"/>
    <p:sldId id="281" r:id="rId16"/>
    <p:sldId id="521" r:id="rId17"/>
    <p:sldId id="522" r:id="rId18"/>
    <p:sldId id="531" r:id="rId19"/>
    <p:sldId id="530" r:id="rId20"/>
    <p:sldId id="282" r:id="rId21"/>
    <p:sldId id="512" r:id="rId22"/>
    <p:sldId id="513" r:id="rId23"/>
    <p:sldId id="514" r:id="rId24"/>
    <p:sldId id="515" r:id="rId25"/>
    <p:sldId id="516" r:id="rId26"/>
    <p:sldId id="517" r:id="rId27"/>
    <p:sldId id="287" r:id="rId28"/>
    <p:sldId id="519" r:id="rId29"/>
    <p:sldId id="288" r:id="rId30"/>
    <p:sldId id="293" r:id="rId31"/>
    <p:sldId id="539" r:id="rId32"/>
    <p:sldId id="523" r:id="rId33"/>
    <p:sldId id="524" r:id="rId34"/>
    <p:sldId id="526" r:id="rId35"/>
    <p:sldId id="527" r:id="rId36"/>
    <p:sldId id="528" r:id="rId37"/>
  </p:sldIdLst>
  <p:sldSz cx="12192000" cy="6858000"/>
  <p:notesSz cx="6888163" cy="100187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05A274A9-AC73-44CF-936F-7E7B0BCF8E78}">
          <p14:sldIdLst>
            <p14:sldId id="269"/>
            <p14:sldId id="535"/>
            <p14:sldId id="271"/>
            <p14:sldId id="272"/>
            <p14:sldId id="270"/>
            <p14:sldId id="273"/>
            <p14:sldId id="275"/>
            <p14:sldId id="274"/>
            <p14:sldId id="276"/>
            <p14:sldId id="277"/>
            <p14:sldId id="278"/>
            <p14:sldId id="279"/>
            <p14:sldId id="280"/>
            <p14:sldId id="538"/>
            <p14:sldId id="281"/>
            <p14:sldId id="521"/>
            <p14:sldId id="522"/>
            <p14:sldId id="531"/>
            <p14:sldId id="530"/>
            <p14:sldId id="282"/>
            <p14:sldId id="512"/>
            <p14:sldId id="513"/>
            <p14:sldId id="514"/>
            <p14:sldId id="515"/>
            <p14:sldId id="516"/>
            <p14:sldId id="517"/>
            <p14:sldId id="287"/>
            <p14:sldId id="519"/>
            <p14:sldId id="288"/>
            <p14:sldId id="293"/>
            <p14:sldId id="539"/>
            <p14:sldId id="523"/>
            <p14:sldId id="524"/>
            <p14:sldId id="526"/>
            <p14:sldId id="527"/>
            <p14:sldId id="528"/>
          </p14:sldIdLst>
        </p14:section>
        <p14:section name="Sekcja bez tytułu" id="{46CA1668-6C30-4D4D-9C12-B324D53B5CC7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0000"/>
    <a:srgbClr val="D80000"/>
    <a:srgbClr val="A2BC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2736" autoAdjust="0"/>
  </p:normalViewPr>
  <p:slideViewPr>
    <p:cSldViewPr snapToGrid="0">
      <p:cViewPr varScale="1">
        <p:scale>
          <a:sx n="79" d="100"/>
          <a:sy n="79" d="100"/>
        </p:scale>
        <p:origin x="8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0CC4C-9AE0-4045-B2D0-3CF6AEAE400E}" type="datetimeFigureOut">
              <a:rPr lang="pl-PL" smtClean="0"/>
              <a:t>03.02.2026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AC1DE-5F89-41F4-B81E-EBF3128BD8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215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7341D2-549D-0526-D0F8-C9EBF91A7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obrazu slajdu 1">
            <a:extLst>
              <a:ext uri="{FF2B5EF4-FFF2-40B4-BE49-F238E27FC236}">
                <a16:creationId xmlns:a16="http://schemas.microsoft.com/office/drawing/2014/main" id="{BD8C26E8-583B-01B1-8AC5-2BB0616399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Symbol zastępczy notatek 2">
            <a:extLst>
              <a:ext uri="{FF2B5EF4-FFF2-40B4-BE49-F238E27FC236}">
                <a16:creationId xmlns:a16="http://schemas.microsoft.com/office/drawing/2014/main" id="{29E7273E-EFA6-4052-9672-108046DCFB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/>
          </a:p>
        </p:txBody>
      </p:sp>
      <p:sp>
        <p:nvSpPr>
          <p:cNvPr id="18436" name="Symbol zastępczy numeru slajdu 3">
            <a:extLst>
              <a:ext uri="{FF2B5EF4-FFF2-40B4-BE49-F238E27FC236}">
                <a16:creationId xmlns:a16="http://schemas.microsoft.com/office/drawing/2014/main" id="{6CC40E4F-78CC-CFE9-483D-6C69DFC4F5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9360831-0D4E-4696-9DC1-89F99581DE38}" type="slidenum">
              <a:rPr lang="pl-PL" altLang="pl-PL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pl-PL" altLang="pl-PL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8412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16E99-FAC1-DF28-E352-803541326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obrazu slajdu 1">
            <a:extLst>
              <a:ext uri="{FF2B5EF4-FFF2-40B4-BE49-F238E27FC236}">
                <a16:creationId xmlns:a16="http://schemas.microsoft.com/office/drawing/2014/main" id="{C98508D8-8D0B-AFCF-954A-72C82566D0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Symbol zastępczy notatek 2">
            <a:extLst>
              <a:ext uri="{FF2B5EF4-FFF2-40B4-BE49-F238E27FC236}">
                <a16:creationId xmlns:a16="http://schemas.microsoft.com/office/drawing/2014/main" id="{F6C003D9-E7E3-C470-8860-082D9F33BB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/>
          </a:p>
        </p:txBody>
      </p:sp>
      <p:sp>
        <p:nvSpPr>
          <p:cNvPr id="18436" name="Symbol zastępczy numeru slajdu 3">
            <a:extLst>
              <a:ext uri="{FF2B5EF4-FFF2-40B4-BE49-F238E27FC236}">
                <a16:creationId xmlns:a16="http://schemas.microsoft.com/office/drawing/2014/main" id="{6E0808E3-9D4D-4792-9153-9FF8322D8E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9360831-0D4E-4696-9DC1-89F99581DE38}" type="slidenum">
              <a:rPr lang="pl-PL" altLang="pl-PL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pl-PL" altLang="pl-PL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5442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1AC1DE-5F89-41F4-B81E-EBF3128BD86A}" type="slidenum">
              <a:rPr lang="pl-PL" smtClean="0"/>
              <a:t>33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35267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C698F-4727-B049-BCAA-6D2AEDC29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3555DF8-EDBA-098B-215B-83C48B6ACC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67F9011B-52AE-EB42-DF57-ADEC3D3B0F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D3B2A4E-5FC5-8AA9-F8C6-041452D0AE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1AC1DE-5F89-41F4-B81E-EBF3128BD86A}" type="slidenum">
              <a:rPr lang="pl-PL" smtClean="0"/>
              <a:t>34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7975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1AC1DE-5F89-41F4-B81E-EBF3128BD86A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9325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1AC1DE-5F89-41F4-B81E-EBF3128BD86A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0505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1AC1DE-5F89-41F4-B81E-EBF3128BD86A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76286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1AC1DE-5F89-41F4-B81E-EBF3128BD86A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87354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1AC1DE-5F89-41F4-B81E-EBF3128BD86A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27915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1AC1DE-5F89-41F4-B81E-EBF3128BD86A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06959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1AC1DE-5F89-41F4-B81E-EBF3128BD86A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05371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1AC1DE-5F89-41F4-B81E-EBF3128BD86A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1777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24A5AA-DC3D-EAD5-80EA-0A9F8AC43C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2662D0F-D197-C80D-896E-D002D49089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459858D-B991-AEDA-A99A-F94D34CC6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A8DA-06DF-4EE6-B71F-96AA293FF1B0}" type="datetimeFigureOut">
              <a:rPr lang="pl-PL" smtClean="0"/>
              <a:t>03.02.2026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158F98B-0CF9-98C6-EEC2-E38D89628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51C9136-527E-50BB-8B4F-FBAB90060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5B1C-72A9-4BF2-A726-BCFB3D562A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808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DC156D-C3CB-1511-D439-0DA3C89B8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D4B7834-41B2-B0FB-6132-2E9E125698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F64B668-63E4-EBDE-297E-85DD9F7AB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A8DA-06DF-4EE6-B71F-96AA293FF1B0}" type="datetimeFigureOut">
              <a:rPr lang="pl-PL" smtClean="0"/>
              <a:t>03.02.2026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9D74481-1324-EBC1-EBB3-684DBE086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1C3DA31-DB88-518E-84C4-3CDCFF371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5B1C-72A9-4BF2-A726-BCFB3D562A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2863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55314E8C-60B1-5FA3-BF64-EF6437B7DE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82F8D2B-5FE0-8A03-AA23-74E9716432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63A55B8-E513-B9ED-89E8-07384AD19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A8DA-06DF-4EE6-B71F-96AA293FF1B0}" type="datetimeFigureOut">
              <a:rPr lang="pl-PL" smtClean="0"/>
              <a:t>03.02.2026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12CA4A3-74BA-A12D-F9B7-39528A712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3896A70-DE25-1029-C077-B1C3535B0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5B1C-72A9-4BF2-A726-BCFB3D562A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2508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DE8540-D6EC-80B7-A745-B3BCACB95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BFE8D5-F5F6-7142-5B02-5458AC011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70D855F-A65C-B21C-3C33-529251E5F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A8DA-06DF-4EE6-B71F-96AA293FF1B0}" type="datetimeFigureOut">
              <a:rPr lang="pl-PL" smtClean="0"/>
              <a:t>03.02.2026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278798F-6E2C-4FAB-1374-F30EFD862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0C0CDE7-1FBE-DAAC-EF54-C892E9A9E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5B1C-72A9-4BF2-A726-BCFB3D562A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1929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925931-FB13-BC04-1F51-28BEDBF5E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CF8DCFA-DE0C-9374-60BC-DD8A6036B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5EB28BC-EB6B-A56B-1299-35B3381D6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A8DA-06DF-4EE6-B71F-96AA293FF1B0}" type="datetimeFigureOut">
              <a:rPr lang="pl-PL" smtClean="0"/>
              <a:t>03.02.2026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885902F-9DEF-EFDA-B726-0D175F38E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E171E17-260A-DA3D-27D9-A49408415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5B1C-72A9-4BF2-A726-BCFB3D562A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5974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651E22-581D-C67C-8786-5BA432A00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A84A15-1584-C7B4-BCB8-82B095FD07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6D10D7F-26C2-EF6D-4A94-7B27B5D11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392076A-C85B-5F51-4C12-C43615195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A8DA-06DF-4EE6-B71F-96AA293FF1B0}" type="datetimeFigureOut">
              <a:rPr lang="pl-PL" smtClean="0"/>
              <a:t>03.02.2026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968C5C4-7EAC-3A57-18C9-36D5C57B9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2678457-1391-0733-635D-BE02E6117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5B1C-72A9-4BF2-A726-BCFB3D562A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4100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99ED42-60CF-2D19-D3E0-539666E52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74A7651-94D9-12E4-ABD3-8520DEBD3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686356C-125D-4E3D-B9A4-3CDC3766FD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4CA23CA-ED3E-D1BE-5098-956D672136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A4D760B-204F-1426-218C-67FC06F45E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CEC5028C-6C52-58BC-51CF-DDF555618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A8DA-06DF-4EE6-B71F-96AA293FF1B0}" type="datetimeFigureOut">
              <a:rPr lang="pl-PL" smtClean="0"/>
              <a:t>03.02.2026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E0F5C52F-A57F-DC19-D753-B17AD82B0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338C0403-2178-0930-4CF2-E5C3D1512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5B1C-72A9-4BF2-A726-BCFB3D562A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9058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2B23C6-C109-52C7-F4FB-A9F1AFE46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017EA406-5784-C452-72BF-CFBFBBCC4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A8DA-06DF-4EE6-B71F-96AA293FF1B0}" type="datetimeFigureOut">
              <a:rPr lang="pl-PL" smtClean="0"/>
              <a:t>03.02.2026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0FB0722-A1A5-2E0A-2C77-54946CF39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D95F7E-94B5-641E-9EF1-D71AB964B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5B1C-72A9-4BF2-A726-BCFB3D562A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4886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A6468D03-F2A2-45F0-CCDD-22BC15FF9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A8DA-06DF-4EE6-B71F-96AA293FF1B0}" type="datetimeFigureOut">
              <a:rPr lang="pl-PL" smtClean="0"/>
              <a:t>03.02.2026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AF44D784-F16E-7456-1A0D-1707BE993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A4AE454-30BC-AF3D-24D2-22CEF13C1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5B1C-72A9-4BF2-A726-BCFB3D562A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3412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A8E8C2-1E24-89F1-5780-EB28E5897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38D91F9-9FCB-AAE7-831F-F40918EF8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7CE26B7-7E12-F74C-A011-A2ECAE10F5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AA4FFD8-0A80-CA6A-BBFA-EB3423A09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A8DA-06DF-4EE6-B71F-96AA293FF1B0}" type="datetimeFigureOut">
              <a:rPr lang="pl-PL" smtClean="0"/>
              <a:t>03.02.2026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C2D7739-56CC-D8FA-6B25-50C0DAECD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48F2867-7985-08DC-993B-53D30A8ED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5B1C-72A9-4BF2-A726-BCFB3D562A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1861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FEEB3D-BB1E-D076-1D2E-7386143CF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3E329A99-B177-8C70-F583-23B7F50996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B2D3CC8-9ACE-3191-60EB-2FD80F822B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D4AB362-8559-E710-259B-D878EE5AF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5A8DA-06DF-4EE6-B71F-96AA293FF1B0}" type="datetimeFigureOut">
              <a:rPr lang="pl-PL" smtClean="0"/>
              <a:t>03.02.2026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84FF53D-9F33-3DDC-B003-F73ADBDAF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E90CEFD-A1EA-02DB-DB90-B77BC94E1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5B1C-72A9-4BF2-A726-BCFB3D562A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2480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866D47E8-6D06-BF3D-54A2-18C756C7F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09250C6-A24B-5187-B985-AA3FE076E6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723294F-5B27-7ABC-2454-E8270CE967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5A8DA-06DF-4EE6-B71F-96AA293FF1B0}" type="datetimeFigureOut">
              <a:rPr lang="pl-PL" smtClean="0"/>
              <a:t>03.02.2026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838BB2E-E4B1-00D1-78A1-F4252B7F94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2B2E3B9-13A2-E2A6-555A-6B915195C7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95B1C-72A9-4BF2-A726-BCFB3D562A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9576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e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3E28CF-6389-6962-4EB4-126F9867E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660296"/>
          </a:xfrm>
        </p:spPr>
        <p:txBody>
          <a:bodyPr>
            <a:normAutofit/>
          </a:bodyPr>
          <a:lstStyle/>
          <a:p>
            <a:pPr algn="ctr"/>
            <a:b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Informacja o stanie oświaty w 2025</a:t>
            </a:r>
            <a:b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2737840-DA12-C5E0-BCF3-0D022F09E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25421"/>
            <a:ext cx="10515600" cy="31515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4400">
                <a:latin typeface="Times New Roman" panose="02020603050405020304" pitchFamily="18" charset="0"/>
                <a:cs typeface="Times New Roman" panose="02020603050405020304" pitchFamily="18" charset="0"/>
              </a:rPr>
              <a:t>plany  </a:t>
            </a:r>
            <a:r>
              <a:rPr lang="pl-PL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rok 2026</a:t>
            </a:r>
          </a:p>
          <a:p>
            <a:pPr marL="0" indent="0" algn="ctr">
              <a:buNone/>
            </a:pPr>
            <a:r>
              <a:rPr lang="pl-PL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Gminie Lubasz</a:t>
            </a:r>
          </a:p>
        </p:txBody>
      </p:sp>
    </p:spTree>
    <p:extLst>
      <p:ext uri="{BB962C8B-B14F-4D97-AF65-F5344CB8AC3E}">
        <p14:creationId xmlns:p14="http://schemas.microsoft.com/office/powerpoint/2010/main" val="1030941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078A81-554C-6DF2-A64F-CEDC15682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Publiczna Szkoła Podstawowa                        im. Jana Brzechwy w Jędrzejewie</a:t>
            </a:r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CBB8E481-5E4A-D47F-68C1-0956EF2880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9506829"/>
              </p:ext>
            </p:extLst>
          </p:nvPr>
        </p:nvGraphicFramePr>
        <p:xfrm>
          <a:off x="838200" y="1825625"/>
          <a:ext cx="10515597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4076432739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703253952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990806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4160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Poziom oddziału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oddziałów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uczniów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4426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930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375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0997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137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569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727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631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594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Łącznie 3 oddziały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uczniów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273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146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08AB5F1D-5DBC-E26E-F12B-B8E10DB11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Publiczna Szkoła Podstawowa  w </a:t>
            </a:r>
            <a:r>
              <a:rPr lang="pl-PL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Kruczu</a:t>
            </a:r>
            <a:r>
              <a:rPr lang="pl-PL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544543B-A0E4-4A11-652D-1FA0E44BB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Budynek  szkoły (4  klasy lekcyjne, stołówka, pracownia komputerowa,  biblioteka i sala przedszkolna).</a:t>
            </a:r>
          </a:p>
          <a:p>
            <a:pPr marL="0" indent="0"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szkole zatrudnionych jest łącznie 10 osób w tym: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pracowników obsługi i administracji (1,30 etatu),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dyrektor,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nauczycieli (3,66 etatu)</a:t>
            </a:r>
          </a:p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tym  kontraktowych  - 1,  dyplomowanych   -6 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13818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078A81-554C-6DF2-A64F-CEDC15682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Publiczna Szkoła Podstawowa  w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Kruczu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CBB8E481-5E4A-D47F-68C1-0956EF2880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5481962"/>
              </p:ext>
            </p:extLst>
          </p:nvPr>
        </p:nvGraphicFramePr>
        <p:xfrm>
          <a:off x="838200" y="1825625"/>
          <a:ext cx="10515597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4076432739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703253952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990806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4160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Poziom oddziału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oddziałów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uczniów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4426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930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375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0997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137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569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727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631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594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Łącznie 3 oddziały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uczniów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273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0716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08AB5F1D-5DBC-E26E-F12B-B8E10DB11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Przedszkole „Bajka” w  Lubaszu funkcjonuje w następujących budynkach oświatowych: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544543B-A0E4-4A11-652D-1FA0E44BB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Budynek w Lubaszu przy ul. Podgórnej 5  (7 grup), </a:t>
            </a: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Budynek w Stajkowie – 1 grupa,</a:t>
            </a: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Budynek w Miłkowie – 1 grupa, </a:t>
            </a: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Budynek w Kamionce – 2 grupy,</a:t>
            </a: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Oddział w 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Kruczu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(w budynku szkoły) – 1 grupa.</a:t>
            </a:r>
          </a:p>
          <a:p>
            <a:pPr marL="0" indent="0">
              <a:buNone/>
            </a:pPr>
            <a:endParaRPr lang="pl-P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przedszkolu zatrudnionych jest łącznie 51 osób w tym:</a:t>
            </a: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 pracowników obsługi i administracji  (20,75 etatu),</a:t>
            </a: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osoba z kadry zarządzającej,</a:t>
            </a: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 nauczycieli (20,48etatu)</a:t>
            </a:r>
          </a:p>
          <a:p>
            <a:pPr marL="0" indent="0">
              <a:buNone/>
            </a:pP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tym początkujących  -2, kontraktowych  - 3, mianowanych  - 8, dyplomowanych   -13 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273536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7016443F-B7DC-8727-81DC-FDDE7DFC54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601435"/>
              </p:ext>
            </p:extLst>
          </p:nvPr>
        </p:nvGraphicFramePr>
        <p:xfrm>
          <a:off x="875489" y="817123"/>
          <a:ext cx="10126492" cy="5795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3962">
                  <a:extLst>
                    <a:ext uri="{9D8B030D-6E8A-4147-A177-3AD203B41FA5}">
                      <a16:colId xmlns:a16="http://schemas.microsoft.com/office/drawing/2014/main" val="1185302812"/>
                    </a:ext>
                  </a:extLst>
                </a:gridCol>
                <a:gridCol w="1571510">
                  <a:extLst>
                    <a:ext uri="{9D8B030D-6E8A-4147-A177-3AD203B41FA5}">
                      <a16:colId xmlns:a16="http://schemas.microsoft.com/office/drawing/2014/main" val="3203345750"/>
                    </a:ext>
                  </a:extLst>
                </a:gridCol>
                <a:gridCol w="1797502">
                  <a:extLst>
                    <a:ext uri="{9D8B030D-6E8A-4147-A177-3AD203B41FA5}">
                      <a16:colId xmlns:a16="http://schemas.microsoft.com/office/drawing/2014/main" val="3307006597"/>
                    </a:ext>
                  </a:extLst>
                </a:gridCol>
                <a:gridCol w="1684506">
                  <a:extLst>
                    <a:ext uri="{9D8B030D-6E8A-4147-A177-3AD203B41FA5}">
                      <a16:colId xmlns:a16="http://schemas.microsoft.com/office/drawing/2014/main" val="1872471239"/>
                    </a:ext>
                  </a:extLst>
                </a:gridCol>
                <a:gridCol w="1684506">
                  <a:extLst>
                    <a:ext uri="{9D8B030D-6E8A-4147-A177-3AD203B41FA5}">
                      <a16:colId xmlns:a16="http://schemas.microsoft.com/office/drawing/2014/main" val="1124315269"/>
                    </a:ext>
                  </a:extLst>
                </a:gridCol>
                <a:gridCol w="1684506">
                  <a:extLst>
                    <a:ext uri="{9D8B030D-6E8A-4147-A177-3AD203B41FA5}">
                      <a16:colId xmlns:a16="http://schemas.microsoft.com/office/drawing/2014/main" val="3066466418"/>
                    </a:ext>
                  </a:extLst>
                </a:gridCol>
              </a:tblGrid>
              <a:tr h="146724">
                <a:tc>
                  <a:txBody>
                    <a:bodyPr/>
                    <a:lstStyle/>
                    <a:p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2021/2022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2025/2026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424961"/>
                  </a:ext>
                </a:extLst>
              </a:tr>
              <a:tr h="389915">
                <a:tc>
                  <a:txBody>
                    <a:bodyPr/>
                    <a:lstStyle/>
                    <a:p>
                      <a:pPr algn="l"/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Lubasz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538463"/>
                  </a:ext>
                </a:extLst>
              </a:tr>
              <a:tr h="389915">
                <a:tc>
                  <a:txBody>
                    <a:bodyPr/>
                    <a:lstStyle/>
                    <a:p>
                      <a:pPr algn="l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grup Lubasz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194084"/>
                  </a:ext>
                </a:extLst>
              </a:tr>
              <a:tr h="389915">
                <a:tc>
                  <a:txBody>
                    <a:bodyPr/>
                    <a:lstStyle/>
                    <a:p>
                      <a:pPr algn="l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Miłkowo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587543"/>
                  </a:ext>
                </a:extLst>
              </a:tr>
              <a:tr h="389915">
                <a:tc>
                  <a:txBody>
                    <a:bodyPr/>
                    <a:lstStyle/>
                    <a:p>
                      <a:pPr algn="l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Stajkowo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3657455"/>
                  </a:ext>
                </a:extLst>
              </a:tr>
              <a:tr h="389915">
                <a:tc>
                  <a:txBody>
                    <a:bodyPr/>
                    <a:lstStyle/>
                    <a:p>
                      <a:pPr algn="l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Dębe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006211"/>
                  </a:ext>
                </a:extLst>
              </a:tr>
              <a:tr h="389915">
                <a:tc>
                  <a:txBody>
                    <a:bodyPr/>
                    <a:lstStyle/>
                    <a:p>
                      <a:pPr algn="l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Kamionka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117134"/>
                  </a:ext>
                </a:extLst>
              </a:tr>
              <a:tr h="389915">
                <a:tc>
                  <a:txBody>
                    <a:bodyPr/>
                    <a:lstStyle/>
                    <a:p>
                      <a:pPr algn="l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Kamionka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442842"/>
                  </a:ext>
                </a:extLst>
              </a:tr>
              <a:tr h="389915">
                <a:tc>
                  <a:txBody>
                    <a:bodyPr/>
                    <a:lstStyle/>
                    <a:p>
                      <a:pPr algn="l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Jędrzejewo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1788892"/>
                  </a:ext>
                </a:extLst>
              </a:tr>
              <a:tr h="389915">
                <a:tc>
                  <a:txBody>
                    <a:bodyPr/>
                    <a:lstStyle/>
                    <a:p>
                      <a:pPr algn="l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Krucz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474535"/>
                  </a:ext>
                </a:extLst>
              </a:tr>
              <a:tr h="389915">
                <a:tc>
                  <a:txBody>
                    <a:bodyPr/>
                    <a:lstStyle/>
                    <a:p>
                      <a:pPr algn="l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grup</a:t>
                      </a:r>
                    </a:p>
                    <a:p>
                      <a:pPr algn="l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8417874"/>
                  </a:ext>
                </a:extLst>
              </a:tr>
              <a:tr h="389915">
                <a:tc>
                  <a:txBody>
                    <a:bodyPr/>
                    <a:lstStyle/>
                    <a:p>
                      <a:pPr algn="l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Grupy łącznie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7316753"/>
                  </a:ext>
                </a:extLst>
              </a:tr>
              <a:tr h="389915">
                <a:tc>
                  <a:txBody>
                    <a:bodyPr/>
                    <a:lstStyle/>
                    <a:p>
                      <a:pPr algn="l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4606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2038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096476F7-16C0-8F5D-282A-5BF331891D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621823"/>
              </p:ext>
            </p:extLst>
          </p:nvPr>
        </p:nvGraphicFramePr>
        <p:xfrm>
          <a:off x="704088" y="84841"/>
          <a:ext cx="9610344" cy="67809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7990">
                  <a:extLst>
                    <a:ext uri="{9D8B030D-6E8A-4147-A177-3AD203B41FA5}">
                      <a16:colId xmlns:a16="http://schemas.microsoft.com/office/drawing/2014/main" val="1249833086"/>
                    </a:ext>
                  </a:extLst>
                </a:gridCol>
                <a:gridCol w="1949031">
                  <a:extLst>
                    <a:ext uri="{9D8B030D-6E8A-4147-A177-3AD203B41FA5}">
                      <a16:colId xmlns:a16="http://schemas.microsoft.com/office/drawing/2014/main" val="534492767"/>
                    </a:ext>
                  </a:extLst>
                </a:gridCol>
                <a:gridCol w="1681979">
                  <a:extLst>
                    <a:ext uri="{9D8B030D-6E8A-4147-A177-3AD203B41FA5}">
                      <a16:colId xmlns:a16="http://schemas.microsoft.com/office/drawing/2014/main" val="428142604"/>
                    </a:ext>
                  </a:extLst>
                </a:gridCol>
                <a:gridCol w="2090672">
                  <a:extLst>
                    <a:ext uri="{9D8B030D-6E8A-4147-A177-3AD203B41FA5}">
                      <a16:colId xmlns:a16="http://schemas.microsoft.com/office/drawing/2014/main" val="1389160620"/>
                    </a:ext>
                  </a:extLst>
                </a:gridCol>
                <a:gridCol w="2090672">
                  <a:extLst>
                    <a:ext uri="{9D8B030D-6E8A-4147-A177-3AD203B41FA5}">
                      <a16:colId xmlns:a16="http://schemas.microsoft.com/office/drawing/2014/main" val="275136463"/>
                    </a:ext>
                  </a:extLst>
                </a:gridCol>
              </a:tblGrid>
              <a:tr h="634775">
                <a:tc rowSpan="1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Przedszkole "BAJKA" w Lubaszu </a:t>
                      </a:r>
                      <a:endParaRPr lang="pl-PL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Lubasz  2,5 – 3L</a:t>
                      </a:r>
                    </a:p>
                  </a:txBody>
                  <a:tcPr marL="64235" marR="6423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pl-PL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pl-PL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Misie</a:t>
                      </a:r>
                      <a:endParaRPr lang="pl-PL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06:30 - </a:t>
                      </a:r>
                      <a:r>
                        <a:rPr lang="pl-PL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pl-PL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l-PL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445355"/>
                  </a:ext>
                </a:extLst>
              </a:tr>
              <a:tr h="47197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Lubasz  3-4 L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Krasnale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6:30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- 1</a:t>
                      </a: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lang="pl-PL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extLst>
                  <a:ext uri="{0D108BD9-81ED-4DB2-BD59-A6C34878D82A}">
                    <a16:rowId xmlns:a16="http://schemas.microsoft.com/office/drawing/2014/main" val="603518328"/>
                  </a:ext>
                </a:extLst>
              </a:tr>
              <a:tr h="47197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Lubasz 5L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Pszczółki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6:30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l-PL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extLst>
                  <a:ext uri="{0D108BD9-81ED-4DB2-BD59-A6C34878D82A}">
                    <a16:rowId xmlns:a16="http://schemas.microsoft.com/office/drawing/2014/main" val="1026965080"/>
                  </a:ext>
                </a:extLst>
              </a:tr>
              <a:tr h="47197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Lubasz  5 L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Tygryski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06:30 - </a:t>
                      </a: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l-PL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extLst>
                  <a:ext uri="{0D108BD9-81ED-4DB2-BD59-A6C34878D82A}">
                    <a16:rowId xmlns:a16="http://schemas.microsoft.com/office/drawing/2014/main" val="2611917649"/>
                  </a:ext>
                </a:extLst>
              </a:tr>
              <a:tr h="56004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Lubasz 4-5 L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Żabki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:30 - 1</a:t>
                      </a: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l-PL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extLst>
                  <a:ext uri="{0D108BD9-81ED-4DB2-BD59-A6C34878D82A}">
                    <a16:rowId xmlns:a16="http://schemas.microsoft.com/office/drawing/2014/main" val="2467121533"/>
                  </a:ext>
                </a:extLst>
              </a:tr>
              <a:tr h="47197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Lubasz 6-7 L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Zajączki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- 1</a:t>
                      </a: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extLst>
                  <a:ext uri="{0D108BD9-81ED-4DB2-BD59-A6C34878D82A}">
                    <a16:rowId xmlns:a16="http://schemas.microsoft.com/office/drawing/2014/main" val="4281217411"/>
                  </a:ext>
                </a:extLst>
              </a:tr>
              <a:tr h="47197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Lubasz  4 L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Biedronki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- 1</a:t>
                      </a: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l-PL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extLst>
                  <a:ext uri="{0D108BD9-81ED-4DB2-BD59-A6C34878D82A}">
                    <a16:rowId xmlns:a16="http://schemas.microsoft.com/office/drawing/2014/main" val="1895526714"/>
                  </a:ext>
                </a:extLst>
              </a:tr>
              <a:tr h="47197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grup 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158 dzieci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extLst>
                  <a:ext uri="{0D108BD9-81ED-4DB2-BD59-A6C34878D82A}">
                    <a16:rowId xmlns:a16="http://schemas.microsoft.com/office/drawing/2014/main" val="3501908210"/>
                  </a:ext>
                </a:extLst>
              </a:tr>
              <a:tr h="37430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Kamionka  - 1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Smerfy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:00 - 15:00</a:t>
                      </a:r>
                      <a:endParaRPr lang="pl-PL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extLst>
                  <a:ext uri="{0D108BD9-81ED-4DB2-BD59-A6C34878D82A}">
                    <a16:rowId xmlns:a16="http://schemas.microsoft.com/office/drawing/2014/main" val="614309267"/>
                  </a:ext>
                </a:extLst>
              </a:tr>
              <a:tr h="47197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Kamionka  - 2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Sówki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7:</a:t>
                      </a: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0 - 15:</a:t>
                      </a: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extLst>
                  <a:ext uri="{0D108BD9-81ED-4DB2-BD59-A6C34878D82A}">
                    <a16:rowId xmlns:a16="http://schemas.microsoft.com/office/drawing/2014/main" val="1499341857"/>
                  </a:ext>
                </a:extLst>
              </a:tr>
              <a:tr h="48399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Krucz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Bajkowe Ludki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06:30 - 15:30</a:t>
                      </a:r>
                      <a:endParaRPr lang="pl-PL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extLst>
                  <a:ext uri="{0D108BD9-81ED-4DB2-BD59-A6C34878D82A}">
                    <a16:rowId xmlns:a16="http://schemas.microsoft.com/office/drawing/2014/main" val="1009839303"/>
                  </a:ext>
                </a:extLst>
              </a:tr>
              <a:tr h="48399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Miłkowo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Pinokio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:30 - 15:30</a:t>
                      </a:r>
                      <a:endParaRPr lang="pl-PL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extLst>
                  <a:ext uri="{0D108BD9-81ED-4DB2-BD59-A6C34878D82A}">
                    <a16:rowId xmlns:a16="http://schemas.microsoft.com/office/drawing/2014/main" val="495380511"/>
                  </a:ext>
                </a:extLst>
              </a:tr>
              <a:tr h="3341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Stajkowo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Jaś i Małgosia</a:t>
                      </a:r>
                    </a:p>
                  </a:txBody>
                  <a:tcPr marL="64235" marR="642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06:30 - 15:30</a:t>
                      </a:r>
                      <a:endParaRPr lang="pl-PL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extLst>
                  <a:ext uri="{0D108BD9-81ED-4DB2-BD59-A6C34878D82A}">
                    <a16:rowId xmlns:a16="http://schemas.microsoft.com/office/drawing/2014/main" val="880481911"/>
                  </a:ext>
                </a:extLst>
              </a:tr>
              <a:tr h="59806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grup</a:t>
                      </a:r>
                    </a:p>
                  </a:txBody>
                  <a:tcPr marL="64235" marR="64235" marT="0" marB="0"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</a:t>
                      </a:r>
                      <a:r>
                        <a:rPr lang="pl-PL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 dzieci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Lubasz + odziały zamiejscowe = 251 dzieci</a:t>
                      </a:r>
                    </a:p>
                  </a:txBody>
                  <a:tcPr marL="64235" marR="64235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35" marR="64235" marT="0" marB="0"/>
                </a:tc>
                <a:extLst>
                  <a:ext uri="{0D108BD9-81ED-4DB2-BD59-A6C34878D82A}">
                    <a16:rowId xmlns:a16="http://schemas.microsoft.com/office/drawing/2014/main" val="1181286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35633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E07CB51-50DC-120A-290D-A286FDD8F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BCA6D6C8-31CB-FC5A-5DC4-0C51563E32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4075575"/>
              </p:ext>
            </p:extLst>
          </p:nvPr>
        </p:nvGraphicFramePr>
        <p:xfrm>
          <a:off x="369455" y="-189165"/>
          <a:ext cx="11668673" cy="70471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597">
                  <a:extLst>
                    <a:ext uri="{9D8B030D-6E8A-4147-A177-3AD203B41FA5}">
                      <a16:colId xmlns:a16="http://schemas.microsoft.com/office/drawing/2014/main" val="2598280694"/>
                    </a:ext>
                  </a:extLst>
                </a:gridCol>
                <a:gridCol w="1107417">
                  <a:extLst>
                    <a:ext uri="{9D8B030D-6E8A-4147-A177-3AD203B41FA5}">
                      <a16:colId xmlns:a16="http://schemas.microsoft.com/office/drawing/2014/main" val="1840750860"/>
                    </a:ext>
                  </a:extLst>
                </a:gridCol>
                <a:gridCol w="1025819">
                  <a:extLst>
                    <a:ext uri="{9D8B030D-6E8A-4147-A177-3AD203B41FA5}">
                      <a16:colId xmlns:a16="http://schemas.microsoft.com/office/drawing/2014/main" val="2247198948"/>
                    </a:ext>
                  </a:extLst>
                </a:gridCol>
                <a:gridCol w="1010275">
                  <a:extLst>
                    <a:ext uri="{9D8B030D-6E8A-4147-A177-3AD203B41FA5}">
                      <a16:colId xmlns:a16="http://schemas.microsoft.com/office/drawing/2014/main" val="2301914707"/>
                    </a:ext>
                  </a:extLst>
                </a:gridCol>
                <a:gridCol w="994732">
                  <a:extLst>
                    <a:ext uri="{9D8B030D-6E8A-4147-A177-3AD203B41FA5}">
                      <a16:colId xmlns:a16="http://schemas.microsoft.com/office/drawing/2014/main" val="507542319"/>
                    </a:ext>
                  </a:extLst>
                </a:gridCol>
                <a:gridCol w="994732">
                  <a:extLst>
                    <a:ext uri="{9D8B030D-6E8A-4147-A177-3AD203B41FA5}">
                      <a16:colId xmlns:a16="http://schemas.microsoft.com/office/drawing/2014/main" val="745270878"/>
                    </a:ext>
                  </a:extLst>
                </a:gridCol>
                <a:gridCol w="1010275">
                  <a:extLst>
                    <a:ext uri="{9D8B030D-6E8A-4147-A177-3AD203B41FA5}">
                      <a16:colId xmlns:a16="http://schemas.microsoft.com/office/drawing/2014/main" val="146258952"/>
                    </a:ext>
                  </a:extLst>
                </a:gridCol>
                <a:gridCol w="920904">
                  <a:extLst>
                    <a:ext uri="{9D8B030D-6E8A-4147-A177-3AD203B41FA5}">
                      <a16:colId xmlns:a16="http://schemas.microsoft.com/office/drawing/2014/main" val="1858048080"/>
                    </a:ext>
                  </a:extLst>
                </a:gridCol>
                <a:gridCol w="920904">
                  <a:extLst>
                    <a:ext uri="{9D8B030D-6E8A-4147-A177-3AD203B41FA5}">
                      <a16:colId xmlns:a16="http://schemas.microsoft.com/office/drawing/2014/main" val="1674404104"/>
                    </a:ext>
                  </a:extLst>
                </a:gridCol>
                <a:gridCol w="1150157">
                  <a:extLst>
                    <a:ext uri="{9D8B030D-6E8A-4147-A177-3AD203B41FA5}">
                      <a16:colId xmlns:a16="http://schemas.microsoft.com/office/drawing/2014/main" val="1022508379"/>
                    </a:ext>
                  </a:extLst>
                </a:gridCol>
                <a:gridCol w="1305586">
                  <a:extLst>
                    <a:ext uri="{9D8B030D-6E8A-4147-A177-3AD203B41FA5}">
                      <a16:colId xmlns:a16="http://schemas.microsoft.com/office/drawing/2014/main" val="138196750"/>
                    </a:ext>
                  </a:extLst>
                </a:gridCol>
                <a:gridCol w="1010275">
                  <a:extLst>
                    <a:ext uri="{9D8B030D-6E8A-4147-A177-3AD203B41FA5}">
                      <a16:colId xmlns:a16="http://schemas.microsoft.com/office/drawing/2014/main" val="1050300748"/>
                    </a:ext>
                  </a:extLst>
                </a:gridCol>
              </a:tblGrid>
              <a:tr h="1955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 rowSpan="3" gridSpan="9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Przedszkole ,,BAJKA” w Lubaszu  rok szkolny 2025/2026 12.01.2026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 rowSpan="3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extLst>
                  <a:ext uri="{0D108BD9-81ED-4DB2-BD59-A6C34878D82A}">
                    <a16:rowId xmlns:a16="http://schemas.microsoft.com/office/drawing/2014/main" val="2352843819"/>
                  </a:ext>
                </a:extLst>
              </a:tr>
              <a:tr h="1955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 gridSpan="9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extLst>
                  <a:ext uri="{0D108BD9-81ED-4DB2-BD59-A6C34878D82A}">
                    <a16:rowId xmlns:a16="http://schemas.microsoft.com/office/drawing/2014/main" val="3494108306"/>
                  </a:ext>
                </a:extLst>
              </a:tr>
              <a:tr h="1955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 gridSpan="9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extLst>
                  <a:ext uri="{0D108BD9-81ED-4DB2-BD59-A6C34878D82A}">
                    <a16:rowId xmlns:a16="http://schemas.microsoft.com/office/drawing/2014/main" val="2947664674"/>
                  </a:ext>
                </a:extLst>
              </a:tr>
              <a:tr h="3861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Oddział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2,5 latki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             </a:t>
                      </a:r>
                    </a:p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latki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2021           </a:t>
                      </a:r>
                    </a:p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4 latki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              </a:t>
                      </a:r>
                    </a:p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latki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             </a:t>
                      </a:r>
                    </a:p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latki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          </a:t>
                      </a:r>
                    </a:p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lat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           </a:t>
                      </a:r>
                    </a:p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lat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Lubasz+   oddziały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Nazwy oddziału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godziny otwarcia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extLst>
                  <a:ext uri="{0D108BD9-81ED-4DB2-BD59-A6C34878D82A}">
                    <a16:rowId xmlns:a16="http://schemas.microsoft.com/office/drawing/2014/main" val="3256881060"/>
                  </a:ext>
                </a:extLst>
              </a:tr>
              <a:tr h="5284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Lubasz                   2,5l - 3l M. S.-G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Misie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 rowSpan="7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6.30 - 17.00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extLst>
                  <a:ext uri="{0D108BD9-81ED-4DB2-BD59-A6C34878D82A}">
                    <a16:rowId xmlns:a16="http://schemas.microsoft.com/office/drawing/2014/main" val="2766004845"/>
                  </a:ext>
                </a:extLst>
              </a:tr>
              <a:tr h="5284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Lubasz                        3 - 4 l.  M </a:t>
                      </a:r>
                      <a:r>
                        <a:rPr lang="pl-PL" sz="1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</a:t>
                      </a:r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-Ch.                                                                  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pl-PL" sz="1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Krasnale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3561316"/>
                  </a:ext>
                </a:extLst>
              </a:tr>
              <a:tr h="3538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Lubasz                         5 l  J.O                             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Pszczółki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861291"/>
                  </a:ext>
                </a:extLst>
              </a:tr>
              <a:tr h="3538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Lubasz                     4-5 l. P.F                    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Żabki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110803"/>
                  </a:ext>
                </a:extLst>
              </a:tr>
              <a:tr h="3538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Lubasz 5l. P.C.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Tygryski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324064"/>
                  </a:ext>
                </a:extLst>
              </a:tr>
              <a:tr h="3538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Lubasz                     6-7 l. M.M      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Zajaczki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35411"/>
                  </a:ext>
                </a:extLst>
              </a:tr>
              <a:tr h="3538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Lubasz 4  L.            D.T                 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pl-PL" sz="12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Biedronki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0911485"/>
                  </a:ext>
                </a:extLst>
              </a:tr>
              <a:tr h="3538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5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 Lubasz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158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extLst>
                  <a:ext uri="{0D108BD9-81ED-4DB2-BD59-A6C34878D82A}">
                    <a16:rowId xmlns:a16="http://schemas.microsoft.com/office/drawing/2014/main" val="1068458827"/>
                  </a:ext>
                </a:extLst>
              </a:tr>
              <a:tr h="2934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Kamionka 1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Smerfy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7.00 - 15.00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extLst>
                  <a:ext uri="{0D108BD9-81ED-4DB2-BD59-A6C34878D82A}">
                    <a16:rowId xmlns:a16="http://schemas.microsoft.com/office/drawing/2014/main" val="927226327"/>
                  </a:ext>
                </a:extLst>
              </a:tr>
              <a:tr h="2934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Kamionka 2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2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12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Sówki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7.30 - 15.30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extLst>
                  <a:ext uri="{0D108BD9-81ED-4DB2-BD59-A6C34878D82A}">
                    <a16:rowId xmlns:a16="http://schemas.microsoft.com/office/drawing/2014/main" val="840598307"/>
                  </a:ext>
                </a:extLst>
              </a:tr>
              <a:tr h="2934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Krucz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Bajkowy Ludki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6.30 - 15.30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extLst>
                  <a:ext uri="{0D108BD9-81ED-4DB2-BD59-A6C34878D82A}">
                    <a16:rowId xmlns:a16="http://schemas.microsoft.com/office/drawing/2014/main" val="3310680396"/>
                  </a:ext>
                </a:extLst>
              </a:tr>
              <a:tr h="2934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Miłkowo 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Pinokio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6.30 - 15.30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extLst>
                  <a:ext uri="{0D108BD9-81ED-4DB2-BD59-A6C34878D82A}">
                    <a16:rowId xmlns:a16="http://schemas.microsoft.com/office/drawing/2014/main" val="647958619"/>
                  </a:ext>
                </a:extLst>
              </a:tr>
              <a:tr h="2934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Stajkowo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Jaś i Małgosia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6.30 - 15.30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extLst>
                  <a:ext uri="{0D108BD9-81ED-4DB2-BD59-A6C34878D82A}">
                    <a16:rowId xmlns:a16="http://schemas.microsoft.com/office/drawing/2014/main" val="920453990"/>
                  </a:ext>
                </a:extLst>
              </a:tr>
              <a:tr h="5284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 oddziały zamiejscowe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pl-PL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extLst>
                  <a:ext uri="{0D108BD9-81ED-4DB2-BD59-A6C34878D82A}">
                    <a16:rowId xmlns:a16="http://schemas.microsoft.com/office/drawing/2014/main" val="2767478867"/>
                  </a:ext>
                </a:extLst>
              </a:tr>
              <a:tr h="1955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extLst>
                  <a:ext uri="{0D108BD9-81ED-4DB2-BD59-A6C34878D82A}">
                    <a16:rowId xmlns:a16="http://schemas.microsoft.com/office/drawing/2014/main" val="2340388422"/>
                  </a:ext>
                </a:extLst>
              </a:tr>
              <a:tr h="7031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000" b="1" u="none" strike="noStrike" dirty="0">
                          <a:solidFill>
                            <a:srgbClr val="D8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 Lubasz + oddziały zamiejscowe</a:t>
                      </a:r>
                      <a:endParaRPr lang="pl-PL" sz="1000" b="1" i="0" u="none" strike="noStrike" dirty="0">
                        <a:solidFill>
                          <a:srgbClr val="D8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D8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1200" b="1" i="0" u="none" strike="noStrike" dirty="0">
                        <a:solidFill>
                          <a:srgbClr val="D8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D8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pl-PL" sz="1200" b="1" i="0" u="none" strike="noStrike" dirty="0">
                        <a:solidFill>
                          <a:srgbClr val="D8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D8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pl-PL" sz="1200" b="1" i="0" u="none" strike="noStrike" dirty="0">
                        <a:solidFill>
                          <a:srgbClr val="D8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D8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pl-PL" sz="1200" b="1" i="0" u="none" strike="noStrike" dirty="0">
                        <a:solidFill>
                          <a:srgbClr val="D8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D8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pl-PL" sz="1200" b="1" i="0" u="none" strike="noStrike" dirty="0">
                        <a:solidFill>
                          <a:srgbClr val="D8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D8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1" i="0" u="none" strike="noStrike" dirty="0">
                        <a:solidFill>
                          <a:srgbClr val="D8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D8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1" i="0" u="none" strike="noStrike" dirty="0">
                        <a:solidFill>
                          <a:srgbClr val="D8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D8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251</a:t>
                      </a:r>
                      <a:endParaRPr lang="pl-PL" sz="1200" b="1" i="0" u="none" strike="noStrike" dirty="0">
                        <a:solidFill>
                          <a:srgbClr val="D8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200" b="0" i="0" u="none" strike="noStrike" dirty="0">
                        <a:solidFill>
                          <a:srgbClr val="D8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2" marR="4692" marT="4692" marB="0" anchor="b"/>
                </a:tc>
                <a:extLst>
                  <a:ext uri="{0D108BD9-81ED-4DB2-BD59-A6C34878D82A}">
                    <a16:rowId xmlns:a16="http://schemas.microsoft.com/office/drawing/2014/main" val="30475159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03493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0EDD5F-A857-1440-3471-A40A46E3B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826"/>
            <a:ext cx="10515600" cy="800100"/>
          </a:xfrm>
        </p:spPr>
        <p:txBody>
          <a:bodyPr>
            <a:normAutofit/>
          </a:bodyPr>
          <a:lstStyle/>
          <a:p>
            <a:pPr algn="ctr"/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Dzieci z Gminy Lubasz uczęszczające do przedszkoli poza gminą</a:t>
            </a:r>
            <a:b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 na 31 grudnia 2025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A3FD0428-6F19-9B31-2018-D00E075948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088116"/>
              </p:ext>
            </p:extLst>
          </p:nvPr>
        </p:nvGraphicFramePr>
        <p:xfrm>
          <a:off x="838199" y="923926"/>
          <a:ext cx="10601325" cy="5949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6189">
                  <a:extLst>
                    <a:ext uri="{9D8B030D-6E8A-4147-A177-3AD203B41FA5}">
                      <a16:colId xmlns:a16="http://schemas.microsoft.com/office/drawing/2014/main" val="2408806354"/>
                    </a:ext>
                  </a:extLst>
                </a:gridCol>
                <a:gridCol w="1607324">
                  <a:extLst>
                    <a:ext uri="{9D8B030D-6E8A-4147-A177-3AD203B41FA5}">
                      <a16:colId xmlns:a16="http://schemas.microsoft.com/office/drawing/2014/main" val="2817112450"/>
                    </a:ext>
                  </a:extLst>
                </a:gridCol>
                <a:gridCol w="3453906">
                  <a:extLst>
                    <a:ext uri="{9D8B030D-6E8A-4147-A177-3AD203B41FA5}">
                      <a16:colId xmlns:a16="http://schemas.microsoft.com/office/drawing/2014/main" val="3006693480"/>
                    </a:ext>
                  </a:extLst>
                </a:gridCol>
                <a:gridCol w="3453906">
                  <a:extLst>
                    <a:ext uri="{9D8B030D-6E8A-4147-A177-3AD203B41FA5}">
                      <a16:colId xmlns:a16="http://schemas.microsoft.com/office/drawing/2014/main" val="3273840985"/>
                    </a:ext>
                  </a:extLst>
                </a:gridCol>
              </a:tblGrid>
              <a:tr h="347682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Gmina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Dzieci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Adres zamieszkania dziecka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Łączne wydatki w roku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7679993"/>
                  </a:ext>
                </a:extLst>
              </a:tr>
              <a:tr h="600111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Gmina Wieleń – przedszkole publiczne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Krucz (2022)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</a:p>
                    <a:p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</a:t>
                      </a:r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372.943,41 zł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1866927"/>
                  </a:ext>
                </a:extLst>
              </a:tr>
              <a:tr h="600111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Gmina Czarnków – przedszkole publiczne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x Dębe, 2 x Lubasz,  1 x Jędrzejewo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366534"/>
                  </a:ext>
                </a:extLst>
              </a:tr>
              <a:tr h="600111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Miasto Czarnków</a:t>
                      </a:r>
                    </a:p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przedszkole publiczne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x Lubasz, 11 x Dębe, 2 x Antoniewo (2020, 2022)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2867040"/>
                  </a:ext>
                </a:extLst>
              </a:tr>
              <a:tr h="600111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Wronki</a:t>
                      </a:r>
                    </a:p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przedszkole niepubliczne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Krucz (2021)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pl-PL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pl-PL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</a:t>
                      </a:r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134.650,90 zł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181982"/>
                  </a:ext>
                </a:extLst>
              </a:tr>
              <a:tr h="600111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Miasto Czarnków</a:t>
                      </a:r>
                    </a:p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przedszkole niepubliczne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x Dębe, 2 x Lubasz, 2 x Miłkowo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760803"/>
                  </a:ext>
                </a:extLst>
              </a:tr>
              <a:tr h="347682">
                <a:tc gridSpan="4">
                  <a:txBody>
                    <a:bodyPr/>
                    <a:lstStyle/>
                    <a:p>
                      <a:pPr algn="ctr"/>
                      <a:r>
                        <a:rPr lang="pl-PL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Dzieci z obcych  gmin realizujące wychowanie przedszkolne w Lubaszu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6663683"/>
                  </a:ext>
                </a:extLst>
              </a:tr>
              <a:tr h="347682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Gmina Czarnków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Goraj Zamek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3.905,20 z</a:t>
                      </a:r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ł (od września do grudnia 2025)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2481410"/>
                  </a:ext>
                </a:extLst>
              </a:tr>
              <a:tr h="347682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Gmina Połajewo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Przybychowo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2.928,90 zł </a:t>
                      </a:r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(od października do grudnia 2025)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575419"/>
                  </a:ext>
                </a:extLst>
              </a:tr>
              <a:tr h="347682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Miasto Czarnków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Czarnków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9.763,00 zł </a:t>
                      </a:r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(od stycznia do października 2025)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1306754"/>
                  </a:ext>
                </a:extLst>
              </a:tr>
              <a:tr h="347682">
                <a:tc gridSpan="4">
                  <a:txBody>
                    <a:bodyPr/>
                    <a:lstStyle/>
                    <a:p>
                      <a:r>
                        <a:rPr lang="pl-PL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Razem</a:t>
                      </a:r>
                      <a:r>
                        <a:rPr lang="pl-PL"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16.597,10 </a:t>
                      </a:r>
                      <a:r>
                        <a:rPr lang="pl-PL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zł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6763938"/>
                  </a:ext>
                </a:extLst>
              </a:tr>
              <a:tr h="405385">
                <a:tc gridSpan="4">
                  <a:txBody>
                    <a:bodyPr/>
                    <a:lstStyle/>
                    <a:p>
                      <a:pPr algn="ctr"/>
                      <a:r>
                        <a:rPr lang="pl-PL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Dzieci z Gminy Lubsz  - uczęszczające do  żłobków  zlokalizowanych  w Czarnkowie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002882"/>
                  </a:ext>
                </a:extLst>
              </a:tr>
              <a:tr h="442038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Miasto Czarnków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x Stajkowo, 11 x Lubasz, 1 x Kamionka, 3 x Dębe, 1 x Goraj, 1 x Kruteczek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71.700,00 zł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1853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39000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BA2F60F2-BDD6-83B3-D9F6-1C690FDDA0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433031"/>
              </p:ext>
            </p:extLst>
          </p:nvPr>
        </p:nvGraphicFramePr>
        <p:xfrm>
          <a:off x="1187776" y="537328"/>
          <a:ext cx="9888719" cy="56908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5970">
                  <a:extLst>
                    <a:ext uri="{9D8B030D-6E8A-4147-A177-3AD203B41FA5}">
                      <a16:colId xmlns:a16="http://schemas.microsoft.com/office/drawing/2014/main" val="3258805800"/>
                    </a:ext>
                  </a:extLst>
                </a:gridCol>
                <a:gridCol w="2109397">
                  <a:extLst>
                    <a:ext uri="{9D8B030D-6E8A-4147-A177-3AD203B41FA5}">
                      <a16:colId xmlns:a16="http://schemas.microsoft.com/office/drawing/2014/main" val="1194203426"/>
                    </a:ext>
                  </a:extLst>
                </a:gridCol>
                <a:gridCol w="2109397">
                  <a:extLst>
                    <a:ext uri="{9D8B030D-6E8A-4147-A177-3AD203B41FA5}">
                      <a16:colId xmlns:a16="http://schemas.microsoft.com/office/drawing/2014/main" val="493097998"/>
                    </a:ext>
                  </a:extLst>
                </a:gridCol>
                <a:gridCol w="2109397">
                  <a:extLst>
                    <a:ext uri="{9D8B030D-6E8A-4147-A177-3AD203B41FA5}">
                      <a16:colId xmlns:a16="http://schemas.microsoft.com/office/drawing/2014/main" val="75610129"/>
                    </a:ext>
                  </a:extLst>
                </a:gridCol>
                <a:gridCol w="2024558">
                  <a:extLst>
                    <a:ext uri="{9D8B030D-6E8A-4147-A177-3AD203B41FA5}">
                      <a16:colId xmlns:a16="http://schemas.microsoft.com/office/drawing/2014/main" val="4203285446"/>
                    </a:ext>
                  </a:extLst>
                </a:gridCol>
              </a:tblGrid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DZIECI W GRUPIE PRZEDSZKOLNEJ W KRUCZU</a:t>
                      </a:r>
                      <a:endParaRPr lang="pl-PL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136531"/>
                  </a:ext>
                </a:extLst>
              </a:tr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138169905"/>
                  </a:ext>
                </a:extLst>
              </a:tr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ROCZNIK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KRUCZ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KRUTECZEK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ANTONIEWO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BZOWO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2808032247"/>
                  </a:ext>
                </a:extLst>
              </a:tr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3337949002"/>
                  </a:ext>
                </a:extLst>
              </a:tr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3598157904"/>
                  </a:ext>
                </a:extLst>
              </a:tr>
              <a:tr h="28622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3240504999"/>
                  </a:ext>
                </a:extLst>
              </a:tr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3372076309"/>
                  </a:ext>
                </a:extLst>
              </a:tr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2196129265"/>
                  </a:ext>
                </a:extLst>
              </a:tr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DZIECI Z KRUCZA  W GRUPIE W MIŁKOWIE</a:t>
                      </a:r>
                      <a:endParaRPr lang="pl-PL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5765413"/>
                  </a:ext>
                </a:extLst>
              </a:tr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296889967"/>
                  </a:ext>
                </a:extLst>
              </a:tr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ROCZNIK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KRUCZ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KRUTECZEK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ANTONIEWO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BZOWO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3780600220"/>
                  </a:ext>
                </a:extLst>
              </a:tr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154643313"/>
                  </a:ext>
                </a:extLst>
              </a:tr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3004357691"/>
                  </a:ext>
                </a:extLst>
              </a:tr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898754288"/>
                  </a:ext>
                </a:extLst>
              </a:tr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4083925267"/>
                  </a:ext>
                </a:extLst>
              </a:tr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3063618398"/>
                  </a:ext>
                </a:extLst>
              </a:tr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2752223905"/>
                  </a:ext>
                </a:extLst>
              </a:tr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DZIECI Z KRUCZA W GRUPIE  W STAJKOWIE</a:t>
                      </a:r>
                      <a:endParaRPr lang="pl-PL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569641"/>
                  </a:ext>
                </a:extLst>
              </a:tr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525458454"/>
                  </a:ext>
                </a:extLst>
              </a:tr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ROCZNIK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KRUCZ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KRUTECZEK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ANTONIEWO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BZOWO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3829763664"/>
                  </a:ext>
                </a:extLst>
              </a:tr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3235357335"/>
                  </a:ext>
                </a:extLst>
              </a:tr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843253101"/>
                  </a:ext>
                </a:extLst>
              </a:tr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3866302338"/>
                  </a:ext>
                </a:extLst>
              </a:tr>
              <a:tr h="2349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1533546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0127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25561E-9331-6AC7-EDBE-8F4CED0A4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Dzieci z obwodu Krucza  w Przedszkolu w Lubaszu 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36D7F1FA-86B1-A0F2-C2AF-FEE0257358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7739381"/>
              </p:ext>
            </p:extLst>
          </p:nvPr>
        </p:nvGraphicFramePr>
        <p:xfrm>
          <a:off x="1677971" y="1885360"/>
          <a:ext cx="9143999" cy="14045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8215">
                  <a:extLst>
                    <a:ext uri="{9D8B030D-6E8A-4147-A177-3AD203B41FA5}">
                      <a16:colId xmlns:a16="http://schemas.microsoft.com/office/drawing/2014/main" val="1982680134"/>
                    </a:ext>
                  </a:extLst>
                </a:gridCol>
                <a:gridCol w="1933946">
                  <a:extLst>
                    <a:ext uri="{9D8B030D-6E8A-4147-A177-3AD203B41FA5}">
                      <a16:colId xmlns:a16="http://schemas.microsoft.com/office/drawing/2014/main" val="341073687"/>
                    </a:ext>
                  </a:extLst>
                </a:gridCol>
                <a:gridCol w="1933946">
                  <a:extLst>
                    <a:ext uri="{9D8B030D-6E8A-4147-A177-3AD203B41FA5}">
                      <a16:colId xmlns:a16="http://schemas.microsoft.com/office/drawing/2014/main" val="3641135846"/>
                    </a:ext>
                  </a:extLst>
                </a:gridCol>
                <a:gridCol w="1933946">
                  <a:extLst>
                    <a:ext uri="{9D8B030D-6E8A-4147-A177-3AD203B41FA5}">
                      <a16:colId xmlns:a16="http://schemas.microsoft.com/office/drawing/2014/main" val="1723070457"/>
                    </a:ext>
                  </a:extLst>
                </a:gridCol>
                <a:gridCol w="1933946">
                  <a:extLst>
                    <a:ext uri="{9D8B030D-6E8A-4147-A177-3AD203B41FA5}">
                      <a16:colId xmlns:a16="http://schemas.microsoft.com/office/drawing/2014/main" val="2540762006"/>
                    </a:ext>
                  </a:extLst>
                </a:gridCol>
              </a:tblGrid>
              <a:tr h="3402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ROCZNIK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KRUCZ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KRUTECZEK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ANTONIEWO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BZOWO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98227285"/>
                  </a:ext>
                </a:extLst>
              </a:tr>
              <a:tr h="2660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34587980"/>
                  </a:ext>
                </a:extLst>
              </a:tr>
              <a:tr h="2660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56428700"/>
                  </a:ext>
                </a:extLst>
              </a:tr>
              <a:tr h="2660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8357795"/>
                  </a:ext>
                </a:extLst>
              </a:tr>
              <a:tr h="2660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550998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1302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851691-F669-7190-D210-E6209CCD8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ytuł 1">
            <a:extLst>
              <a:ext uri="{FF2B5EF4-FFF2-40B4-BE49-F238E27FC236}">
                <a16:creationId xmlns:a16="http://schemas.microsoft.com/office/drawing/2014/main" id="{616E3559-B42A-5A4B-35CF-D79024FF14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8213" y="268289"/>
            <a:ext cx="7632700" cy="1189037"/>
          </a:xfrm>
        </p:spPr>
        <p:txBody>
          <a:bodyPr/>
          <a:lstStyle/>
          <a:p>
            <a:pPr>
              <a:defRPr/>
            </a:pPr>
            <a:r>
              <a:rPr lang="pl-PL" altLang="pl-PL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Gmina Lubasz – 03 luty 2026</a:t>
            </a:r>
          </a:p>
        </p:txBody>
      </p:sp>
      <p:graphicFrame>
        <p:nvGraphicFramePr>
          <p:cNvPr id="17411" name="Object 4">
            <a:extLst>
              <a:ext uri="{FF2B5EF4-FFF2-40B4-BE49-F238E27FC236}">
                <a16:creationId xmlns:a16="http://schemas.microsoft.com/office/drawing/2014/main" id="{16657096-3958-06F2-7FE8-286814647D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600106"/>
              </p:ext>
            </p:extLst>
          </p:nvPr>
        </p:nvGraphicFramePr>
        <p:xfrm>
          <a:off x="1055688" y="1457325"/>
          <a:ext cx="10171112" cy="375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12283582" imgH="4488330" progId="Excel.Sheet.8">
                  <p:embed/>
                </p:oleObj>
              </mc:Choice>
              <mc:Fallback>
                <p:oleObj name="Worksheet" r:id="rId3" imgW="12283582" imgH="4488330" progId="Excel.Sheet.8">
                  <p:embed/>
                  <p:pic>
                    <p:nvPicPr>
                      <p:cNvPr id="17411" name="Object 4">
                        <a:extLst>
                          <a:ext uri="{FF2B5EF4-FFF2-40B4-BE49-F238E27FC236}">
                            <a16:creationId xmlns:a16="http://schemas.microsoft.com/office/drawing/2014/main" id="{0E013E7E-73FF-2224-1435-A1C026344A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688" y="1457325"/>
                        <a:ext cx="10171112" cy="3751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42732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6A81D3-071F-E862-2369-EA6D3E73E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92297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Finanse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35992396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2DE4C51-6057-9FA5-0CC8-EA29D686E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Rok 2025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52EBDEA2-88EC-F1AD-859E-6D75E87DAA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3515299"/>
              </p:ext>
            </p:extLst>
          </p:nvPr>
        </p:nvGraphicFramePr>
        <p:xfrm>
          <a:off x="838200" y="1825625"/>
          <a:ext cx="988771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5904">
                  <a:extLst>
                    <a:ext uri="{9D8B030D-6E8A-4147-A177-3AD203B41FA5}">
                      <a16:colId xmlns:a16="http://schemas.microsoft.com/office/drawing/2014/main" val="992965928"/>
                    </a:ext>
                  </a:extLst>
                </a:gridCol>
                <a:gridCol w="3295904">
                  <a:extLst>
                    <a:ext uri="{9D8B030D-6E8A-4147-A177-3AD203B41FA5}">
                      <a16:colId xmlns:a16="http://schemas.microsoft.com/office/drawing/2014/main" val="1909121200"/>
                    </a:ext>
                  </a:extLst>
                </a:gridCol>
                <a:gridCol w="3295904">
                  <a:extLst>
                    <a:ext uri="{9D8B030D-6E8A-4147-A177-3AD203B41FA5}">
                      <a16:colId xmlns:a16="http://schemas.microsoft.com/office/drawing/2014/main" val="15556742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Placówka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Plan finansowy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Wydatki wykonane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950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PSP Lubasz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10 648 576,32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10 457 378,73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1277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PSP Miłkowo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3 156 542,76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3 051 865,89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09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PSP Jędrzejewo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1 076 137,40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1 040 436,19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5013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PSP Krucz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963 544,18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933 564,04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949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Przedszkole „Bajka” w Lubaszu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6 182 603,17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5 938 334,24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213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Dowozy szkolne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960 000,00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954 731,28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058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GZOSIP (wraz z stypendiami)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1 134 557,53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1 091 762,30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043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0364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44FB23-3953-8C92-3C56-B7EC3F36E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Publiczna Szkoła Podstawowa im. ppłk. Zdzisława Orłowskiego </a:t>
            </a:r>
            <a:b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Lubaszu </a:t>
            </a:r>
            <a:b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l-PL" sz="2800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344BE673-00F0-6392-79A9-58884413D5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9757935"/>
              </p:ext>
            </p:extLst>
          </p:nvPr>
        </p:nvGraphicFramePr>
        <p:xfrm>
          <a:off x="838200" y="1892808"/>
          <a:ext cx="10515600" cy="41422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0673">
                  <a:extLst>
                    <a:ext uri="{9D8B030D-6E8A-4147-A177-3AD203B41FA5}">
                      <a16:colId xmlns:a16="http://schemas.microsoft.com/office/drawing/2014/main" val="2706751964"/>
                    </a:ext>
                  </a:extLst>
                </a:gridCol>
                <a:gridCol w="2181911">
                  <a:extLst>
                    <a:ext uri="{9D8B030D-6E8A-4147-A177-3AD203B41FA5}">
                      <a16:colId xmlns:a16="http://schemas.microsoft.com/office/drawing/2014/main" val="3406915723"/>
                    </a:ext>
                  </a:extLst>
                </a:gridCol>
                <a:gridCol w="2575867">
                  <a:extLst>
                    <a:ext uri="{9D8B030D-6E8A-4147-A177-3AD203B41FA5}">
                      <a16:colId xmlns:a16="http://schemas.microsoft.com/office/drawing/2014/main" val="1124904720"/>
                    </a:ext>
                  </a:extLst>
                </a:gridCol>
                <a:gridCol w="4197149">
                  <a:extLst>
                    <a:ext uri="{9D8B030D-6E8A-4147-A177-3AD203B41FA5}">
                      <a16:colId xmlns:a16="http://schemas.microsoft.com/office/drawing/2014/main" val="3518184951"/>
                    </a:ext>
                  </a:extLst>
                </a:gridCol>
              </a:tblGrid>
              <a:tr h="570046"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Publiczna Szkoła Podstawowa im. ppłk. Zdzisława Orłowskiego w Lubaszu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790016"/>
                  </a:ext>
                </a:extLst>
              </a:tr>
              <a:tr h="129200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Rok budżetowy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uczniów 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Wykonane wydatki 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Wykonane wydatki w przeliczeniu na ucznia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extLst>
                  <a:ext uri="{0D108BD9-81ED-4DB2-BD59-A6C34878D82A}">
                    <a16:rowId xmlns:a16="http://schemas.microsoft.com/office/drawing/2014/main" val="1755295605"/>
                  </a:ext>
                </a:extLst>
              </a:tr>
              <a:tr h="57004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502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7 450 656,21 zł 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             14 841,94 zł 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extLst>
                  <a:ext uri="{0D108BD9-81ED-4DB2-BD59-A6C34878D82A}">
                    <a16:rowId xmlns:a16="http://schemas.microsoft.com/office/drawing/2014/main" val="226078009"/>
                  </a:ext>
                </a:extLst>
              </a:tr>
              <a:tr h="57004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465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8 111 580,20 zł 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             17 444,26 zł 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extLst>
                  <a:ext uri="{0D108BD9-81ED-4DB2-BD59-A6C34878D82A}">
                    <a16:rowId xmlns:a16="http://schemas.microsoft.com/office/drawing/2014/main" val="3936478053"/>
                  </a:ext>
                </a:extLst>
              </a:tr>
              <a:tr h="57004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518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9 362 902,92 zł 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             18 075,10 zł 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extLst>
                  <a:ext uri="{0D108BD9-81ED-4DB2-BD59-A6C34878D82A}">
                    <a16:rowId xmlns:a16="http://schemas.microsoft.com/office/drawing/2014/main" val="735103105"/>
                  </a:ext>
                </a:extLst>
              </a:tr>
              <a:tr h="57004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525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10 457 378,73 zł 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             19 918,82 zł 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extLst>
                  <a:ext uri="{0D108BD9-81ED-4DB2-BD59-A6C34878D82A}">
                    <a16:rowId xmlns:a16="http://schemas.microsoft.com/office/drawing/2014/main" val="18329254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51983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515257-EE49-3B90-0D8D-23C62868C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Publiczna Szkoła Podstawowa im. Marii Dąbrowskiej w Miłkowie</a:t>
            </a:r>
            <a:b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7E9EC19B-CC0F-0172-D206-81C9DA1959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0985533"/>
              </p:ext>
            </p:extLst>
          </p:nvPr>
        </p:nvGraphicFramePr>
        <p:xfrm>
          <a:off x="838200" y="2011680"/>
          <a:ext cx="10515600" cy="43481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95516">
                  <a:extLst>
                    <a:ext uri="{9D8B030D-6E8A-4147-A177-3AD203B41FA5}">
                      <a16:colId xmlns:a16="http://schemas.microsoft.com/office/drawing/2014/main" val="2713042955"/>
                    </a:ext>
                  </a:extLst>
                </a:gridCol>
                <a:gridCol w="1895516">
                  <a:extLst>
                    <a:ext uri="{9D8B030D-6E8A-4147-A177-3AD203B41FA5}">
                      <a16:colId xmlns:a16="http://schemas.microsoft.com/office/drawing/2014/main" val="3187287986"/>
                    </a:ext>
                  </a:extLst>
                </a:gridCol>
                <a:gridCol w="2632661">
                  <a:extLst>
                    <a:ext uri="{9D8B030D-6E8A-4147-A177-3AD203B41FA5}">
                      <a16:colId xmlns:a16="http://schemas.microsoft.com/office/drawing/2014/main" val="3500148944"/>
                    </a:ext>
                  </a:extLst>
                </a:gridCol>
                <a:gridCol w="3911382">
                  <a:extLst>
                    <a:ext uri="{9D8B030D-6E8A-4147-A177-3AD203B41FA5}">
                      <a16:colId xmlns:a16="http://schemas.microsoft.com/office/drawing/2014/main" val="4160779146"/>
                    </a:ext>
                  </a:extLst>
                </a:gridCol>
                <a:gridCol w="180525">
                  <a:extLst>
                    <a:ext uri="{9D8B030D-6E8A-4147-A177-3AD203B41FA5}">
                      <a16:colId xmlns:a16="http://schemas.microsoft.com/office/drawing/2014/main" val="3209302977"/>
                    </a:ext>
                  </a:extLst>
                </a:gridCol>
              </a:tblGrid>
              <a:tr h="5524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pl-P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Publiczna Szkoła Podstawowa im. Marii Dąbrowskiej w Miłkowie</a:t>
                      </a:r>
                      <a:endParaRPr lang="pl-P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0315616"/>
                  </a:ext>
                </a:extLst>
              </a:tr>
              <a:tr h="134325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Rok budżetowy</a:t>
                      </a: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uczniów </a:t>
                      </a:r>
                      <a:endParaRPr lang="pl-P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Wykonane wydatki 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Wykonane wydatki w przeliczeniu na ucznia 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100">
                          <a:effectLst/>
                        </a:rPr>
                        <a:t> </a:t>
                      </a:r>
                      <a:endParaRPr lang="pl-PL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33594214"/>
                  </a:ext>
                </a:extLst>
              </a:tr>
              <a:tr h="5524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1 882 562,67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             13 543,62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100">
                          <a:effectLst/>
                        </a:rPr>
                        <a:t> </a:t>
                      </a:r>
                      <a:endParaRPr lang="pl-PL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34438212"/>
                  </a:ext>
                </a:extLst>
              </a:tr>
              <a:tr h="5524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2 250 758,99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             18 151,28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100">
                          <a:effectLst/>
                        </a:rPr>
                        <a:t> </a:t>
                      </a:r>
                      <a:endParaRPr lang="pl-PL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85672020"/>
                  </a:ext>
                </a:extLst>
              </a:tr>
              <a:tr h="5524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2 596 297,81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             18 029,85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100">
                          <a:effectLst/>
                        </a:rPr>
                        <a:t> </a:t>
                      </a:r>
                      <a:endParaRPr lang="pl-PL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2017377"/>
                  </a:ext>
                </a:extLst>
              </a:tr>
              <a:tr h="5524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142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3 051 865,89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             21 492,01 zł </a:t>
                      </a:r>
                      <a:endParaRPr lang="pl-P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100" dirty="0">
                          <a:effectLst/>
                        </a:rPr>
                        <a:t> </a:t>
                      </a:r>
                      <a:endParaRPr lang="pl-PL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69921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25035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C3EF55-F780-4FC2-28BA-0AA0F64E3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100" dirty="0"/>
              <a:t>Publiczna Szkoła Podstawowa im. Jana Brzechwy w Jędrzejewie</a:t>
            </a:r>
            <a:b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7BE7A12C-96CF-9946-DF7D-1C2EFEAC76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245081"/>
              </p:ext>
            </p:extLst>
          </p:nvPr>
        </p:nvGraphicFramePr>
        <p:xfrm>
          <a:off x="1079770" y="1975104"/>
          <a:ext cx="10029220" cy="46945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2844">
                  <a:extLst>
                    <a:ext uri="{9D8B030D-6E8A-4147-A177-3AD203B41FA5}">
                      <a16:colId xmlns:a16="http://schemas.microsoft.com/office/drawing/2014/main" val="2485801914"/>
                    </a:ext>
                  </a:extLst>
                </a:gridCol>
                <a:gridCol w="1922844">
                  <a:extLst>
                    <a:ext uri="{9D8B030D-6E8A-4147-A177-3AD203B41FA5}">
                      <a16:colId xmlns:a16="http://schemas.microsoft.com/office/drawing/2014/main" val="1248328967"/>
                    </a:ext>
                  </a:extLst>
                </a:gridCol>
                <a:gridCol w="2420847">
                  <a:extLst>
                    <a:ext uri="{9D8B030D-6E8A-4147-A177-3AD203B41FA5}">
                      <a16:colId xmlns:a16="http://schemas.microsoft.com/office/drawing/2014/main" val="2579495880"/>
                    </a:ext>
                  </a:extLst>
                </a:gridCol>
                <a:gridCol w="3762685">
                  <a:extLst>
                    <a:ext uri="{9D8B030D-6E8A-4147-A177-3AD203B41FA5}">
                      <a16:colId xmlns:a16="http://schemas.microsoft.com/office/drawing/2014/main" val="3969785294"/>
                    </a:ext>
                  </a:extLst>
                </a:gridCol>
              </a:tblGrid>
              <a:tr h="61822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pl-P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 grid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Publiczna Szkoła Podstawowa im. Jana Brzechwy w Jędrzejewie</a:t>
                      </a:r>
                      <a:endParaRPr lang="pl-P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5282263"/>
                  </a:ext>
                </a:extLst>
              </a:tr>
              <a:tr h="142666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Rok budżetowy</a:t>
                      </a: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uczniów </a:t>
                      </a:r>
                      <a:endParaRPr lang="pl-P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Wykonane wydatki 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Wykonane wydatki w przeliczeniu na ucznia 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extLst>
                  <a:ext uri="{0D108BD9-81ED-4DB2-BD59-A6C34878D82A}">
                    <a16:rowId xmlns:a16="http://schemas.microsoft.com/office/drawing/2014/main" val="1151417227"/>
                  </a:ext>
                </a:extLst>
              </a:tr>
              <a:tr h="61822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pl-P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589 480,59 zł </a:t>
                      </a:r>
                      <a:endParaRPr lang="pl-P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             26 794,57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extLst>
                  <a:ext uri="{0D108BD9-81ED-4DB2-BD59-A6C34878D82A}">
                    <a16:rowId xmlns:a16="http://schemas.microsoft.com/office/drawing/2014/main" val="1439796091"/>
                  </a:ext>
                </a:extLst>
              </a:tr>
              <a:tr h="61822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767 220,46 zł </a:t>
                      </a:r>
                      <a:endParaRPr lang="pl-P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             28 415,57 zł </a:t>
                      </a:r>
                      <a:endParaRPr lang="pl-P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extLst>
                  <a:ext uri="{0D108BD9-81ED-4DB2-BD59-A6C34878D82A}">
                    <a16:rowId xmlns:a16="http://schemas.microsoft.com/office/drawing/2014/main" val="1798376696"/>
                  </a:ext>
                </a:extLst>
              </a:tr>
              <a:tr h="61822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887 092,53 zł </a:t>
                      </a:r>
                      <a:endParaRPr lang="pl-P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             38 569,24 zł </a:t>
                      </a:r>
                      <a:endParaRPr lang="pl-P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extLst>
                  <a:ext uri="{0D108BD9-81ED-4DB2-BD59-A6C34878D82A}">
                    <a16:rowId xmlns:a16="http://schemas.microsoft.com/office/drawing/2014/main" val="3418720583"/>
                  </a:ext>
                </a:extLst>
              </a:tr>
              <a:tr h="61822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1 040 436,19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             26 677,85 zł </a:t>
                      </a:r>
                      <a:endParaRPr lang="pl-P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extLst>
                  <a:ext uri="{0D108BD9-81ED-4DB2-BD59-A6C34878D82A}">
                    <a16:rowId xmlns:a16="http://schemas.microsoft.com/office/drawing/2014/main" val="2076155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57170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87A6B6-7BB3-D64E-103E-B5DDB9CB6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Publiczna Szkoła Podstawowa w </a:t>
            </a:r>
            <a:r>
              <a:rPr lang="pl-PL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Kruczu</a:t>
            </a:r>
            <a:b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E540FE6C-017A-C8D2-11F2-F194AEFF67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4838875"/>
              </p:ext>
            </p:extLst>
          </p:nvPr>
        </p:nvGraphicFramePr>
        <p:xfrm>
          <a:off x="838200" y="2011680"/>
          <a:ext cx="10515599" cy="41605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6433">
                  <a:extLst>
                    <a:ext uri="{9D8B030D-6E8A-4147-A177-3AD203B41FA5}">
                      <a16:colId xmlns:a16="http://schemas.microsoft.com/office/drawing/2014/main" val="2973219747"/>
                    </a:ext>
                  </a:extLst>
                </a:gridCol>
                <a:gridCol w="2106150">
                  <a:extLst>
                    <a:ext uri="{9D8B030D-6E8A-4147-A177-3AD203B41FA5}">
                      <a16:colId xmlns:a16="http://schemas.microsoft.com/office/drawing/2014/main" val="161086073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3955400077"/>
                    </a:ext>
                  </a:extLst>
                </a:gridCol>
                <a:gridCol w="4121388">
                  <a:extLst>
                    <a:ext uri="{9D8B030D-6E8A-4147-A177-3AD203B41FA5}">
                      <a16:colId xmlns:a16="http://schemas.microsoft.com/office/drawing/2014/main" val="2238619081"/>
                    </a:ext>
                  </a:extLst>
                </a:gridCol>
              </a:tblGrid>
              <a:tr h="589272"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Publiczna Szkoła Podstawowa w </a:t>
                      </a:r>
                      <a:r>
                        <a:rPr lang="pl-P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Kruczu</a:t>
                      </a:r>
                      <a:endParaRPr lang="pl-P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797262"/>
                  </a:ext>
                </a:extLst>
              </a:tr>
              <a:tr h="121416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Rok budżetowy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uczniów 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Wykonane wydatki 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Wykonane wydatki w przeliczeniu na ucznia 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extLst>
                  <a:ext uri="{0D108BD9-81ED-4DB2-BD59-A6C34878D82A}">
                    <a16:rowId xmlns:a16="http://schemas.microsoft.com/office/drawing/2014/main" val="173758535"/>
                  </a:ext>
                </a:extLst>
              </a:tr>
              <a:tr h="58927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698 325,72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             36 753,99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extLst>
                  <a:ext uri="{0D108BD9-81ED-4DB2-BD59-A6C34878D82A}">
                    <a16:rowId xmlns:a16="http://schemas.microsoft.com/office/drawing/2014/main" val="617068493"/>
                  </a:ext>
                </a:extLst>
              </a:tr>
              <a:tr h="58927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741 086,58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             35 289,84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extLst>
                  <a:ext uri="{0D108BD9-81ED-4DB2-BD59-A6C34878D82A}">
                    <a16:rowId xmlns:a16="http://schemas.microsoft.com/office/drawing/2014/main" val="2823823601"/>
                  </a:ext>
                </a:extLst>
              </a:tr>
              <a:tr h="58927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918 097,64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             39 917,29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extLst>
                  <a:ext uri="{0D108BD9-81ED-4DB2-BD59-A6C34878D82A}">
                    <a16:rowId xmlns:a16="http://schemas.microsoft.com/office/drawing/2014/main" val="4255533397"/>
                  </a:ext>
                </a:extLst>
              </a:tr>
              <a:tr h="58927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933 564,04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             51 864,67 zł </a:t>
                      </a:r>
                      <a:endParaRPr lang="pl-P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extLst>
                  <a:ext uri="{0D108BD9-81ED-4DB2-BD59-A6C34878D82A}">
                    <a16:rowId xmlns:a16="http://schemas.microsoft.com/office/drawing/2014/main" val="3370737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99370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B4B329-81BC-97E0-5278-53B24E6C3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Średni koszt edukacji ucznia w Gminie Lubasz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3E43F0D4-A16F-82AE-3F4B-8955D2E54F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6719392"/>
              </p:ext>
            </p:extLst>
          </p:nvPr>
        </p:nvGraphicFramePr>
        <p:xfrm>
          <a:off x="838200" y="1690688"/>
          <a:ext cx="10515600" cy="51366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3412">
                  <a:extLst>
                    <a:ext uri="{9D8B030D-6E8A-4147-A177-3AD203B41FA5}">
                      <a16:colId xmlns:a16="http://schemas.microsoft.com/office/drawing/2014/main" val="1258983256"/>
                    </a:ext>
                  </a:extLst>
                </a:gridCol>
                <a:gridCol w="1715661">
                  <a:extLst>
                    <a:ext uri="{9D8B030D-6E8A-4147-A177-3AD203B41FA5}">
                      <a16:colId xmlns:a16="http://schemas.microsoft.com/office/drawing/2014/main" val="4268529052"/>
                    </a:ext>
                  </a:extLst>
                </a:gridCol>
                <a:gridCol w="2503054">
                  <a:extLst>
                    <a:ext uri="{9D8B030D-6E8A-4147-A177-3AD203B41FA5}">
                      <a16:colId xmlns:a16="http://schemas.microsoft.com/office/drawing/2014/main" val="905362618"/>
                    </a:ext>
                  </a:extLst>
                </a:gridCol>
                <a:gridCol w="2175497">
                  <a:extLst>
                    <a:ext uri="{9D8B030D-6E8A-4147-A177-3AD203B41FA5}">
                      <a16:colId xmlns:a16="http://schemas.microsoft.com/office/drawing/2014/main" val="898739181"/>
                    </a:ext>
                  </a:extLst>
                </a:gridCol>
                <a:gridCol w="2287976">
                  <a:extLst>
                    <a:ext uri="{9D8B030D-6E8A-4147-A177-3AD203B41FA5}">
                      <a16:colId xmlns:a16="http://schemas.microsoft.com/office/drawing/2014/main" val="1732495824"/>
                    </a:ext>
                  </a:extLst>
                </a:gridCol>
              </a:tblGrid>
              <a:tr h="959759">
                <a:tc gridSpan="5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buNone/>
                      </a:pPr>
                      <a:endParaRPr lang="pl-P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422889"/>
                  </a:ext>
                </a:extLst>
              </a:tr>
              <a:tr h="134690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Rok budżetowy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uczniów 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Wykonane wydatki 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Wykonane wydatki w przeliczeniu na ucznia 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Wykonane wydatki w przeliczeniu na ucznia PSP Krucz</a:t>
                      </a:r>
                      <a:endParaRPr lang="pl-P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b"/>
                </a:tc>
                <a:extLst>
                  <a:ext uri="{0D108BD9-81ED-4DB2-BD59-A6C34878D82A}">
                    <a16:rowId xmlns:a16="http://schemas.microsoft.com/office/drawing/2014/main" val="3780203666"/>
                  </a:ext>
                </a:extLst>
              </a:tr>
              <a:tr h="57114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682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10 621 025,19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15 573,35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236%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b"/>
                </a:tc>
                <a:extLst>
                  <a:ext uri="{0D108BD9-81ED-4DB2-BD59-A6C34878D82A}">
                    <a16:rowId xmlns:a16="http://schemas.microsoft.com/office/drawing/2014/main" val="1820076294"/>
                  </a:ext>
                </a:extLst>
              </a:tr>
              <a:tr h="57114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637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11 870 646,23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18 635,24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189,37%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b"/>
                </a:tc>
                <a:extLst>
                  <a:ext uri="{0D108BD9-81ED-4DB2-BD59-A6C34878D82A}">
                    <a16:rowId xmlns:a16="http://schemas.microsoft.com/office/drawing/2014/main" val="3398344245"/>
                  </a:ext>
                </a:extLst>
              </a:tr>
              <a:tr h="57114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708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13 764 390,90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19 441,23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205,32%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b"/>
                </a:tc>
                <a:extLst>
                  <a:ext uri="{0D108BD9-81ED-4DB2-BD59-A6C34878D82A}">
                    <a16:rowId xmlns:a16="http://schemas.microsoft.com/office/drawing/2014/main" val="1753086331"/>
                  </a:ext>
                </a:extLst>
              </a:tr>
              <a:tr h="57114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724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15 483 244,85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21 385,70 zł </a:t>
                      </a:r>
                      <a:endParaRPr lang="pl-PL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242,52%</a:t>
                      </a:r>
                      <a:endParaRPr lang="pl-P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3500" marB="0" anchor="b"/>
                </a:tc>
                <a:extLst>
                  <a:ext uri="{0D108BD9-81ED-4DB2-BD59-A6C34878D82A}">
                    <a16:rowId xmlns:a16="http://schemas.microsoft.com/office/drawing/2014/main" val="2997306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27542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B5EB1F-2735-A8D9-895E-AE2E5FB03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Dowozy szkolne w 2025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195DB93-46DA-EE17-28B4-08FD33403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7928" y="1406821"/>
            <a:ext cx="10515600" cy="4788430"/>
          </a:xfrm>
        </p:spPr>
        <p:txBody>
          <a:bodyPr>
            <a:noAutofit/>
          </a:bodyPr>
          <a:lstStyle/>
          <a:p>
            <a:pPr algn="just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Dowozy szkolne do 31 grudnia 2025  były realizowane na podstawie  podpisanej umowy w grudniu 2024 (umowa na cały  2025 rok).  Dowozy  dzieci do szkół       i przedszkoli w 2025 roku  realizowała  firma </a:t>
            </a:r>
            <a:r>
              <a:rPr lang="pl-P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Davidoff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Dawid Siwek z Wronek – kwota wynikająca  w podpisanej umowy  8,37 zł brutto za 1 km. Stawka obejmuje również koszt zatrudnienia przez przewoźnika opiekunek w autobusach szkolnych. W dowozach uczestniczą łącznie cztery autobusy, natomiast odwozy to już trzy pojazdy.  Autobusy dziennie pokonują ok 480 km.</a:t>
            </a:r>
          </a:p>
          <a:p>
            <a:pPr algn="just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Dowozy dzieci do Zespołu Szkół Specjalnych w Gębicach do 31 grudnia 2025 realizował  </a:t>
            </a:r>
            <a:r>
              <a:rPr lang="en-US" sz="2400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BINEK BUS PHU </a:t>
            </a:r>
            <a:r>
              <a:rPr lang="en-US" sz="2400" kern="5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Przewóz</a:t>
            </a:r>
            <a:r>
              <a:rPr lang="en-US" sz="2400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Osób Zbigniew </a:t>
            </a:r>
            <a:r>
              <a:rPr lang="en-US" sz="2400" kern="5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Gieremek</a:t>
            </a:r>
            <a:r>
              <a:rPr lang="pl-PL" sz="2400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, 64-700 Czarnków,  ul. </a:t>
            </a:r>
            <a:r>
              <a:rPr lang="pl-PL" sz="2400" kern="5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Siedmiogóra</a:t>
            </a:r>
            <a:r>
              <a:rPr lang="pl-PL" sz="2400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30  na podstawie podpisanej  umowy w grudniu 2024 r. Umowa został podpisana na cały rok 2025 – kwota za 1 km to 4,58zł  brutto  - obejmuje również koszt opiekuna w pojeździe. Bus dziennie pokonywał 168 km.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5403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B42315-B917-56A7-861E-E66553B6B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6B3142-8F10-AB83-D243-6FF73DD9F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1696"/>
          </a:xfrm>
        </p:spPr>
        <p:txBody>
          <a:bodyPr/>
          <a:lstStyle/>
          <a:p>
            <a:pPr algn="ctr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Dowozy szkolne od 02 stycznia 2026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F26901C-A7DC-EE8F-000A-34AD5A26C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7928" y="1406821"/>
            <a:ext cx="10515600" cy="4788430"/>
          </a:xfrm>
        </p:spPr>
        <p:txBody>
          <a:bodyPr>
            <a:noAutofit/>
          </a:bodyPr>
          <a:lstStyle/>
          <a:p>
            <a:pPr algn="just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Dowozy szkolne do od 02 stycznia 2026 do 31 grudnia 2026 będą realizowane na podstawie  podpisanej umowy w grudniu 2025 (umowa na cały  2026 rok).  Dowozy  dzieci do szkół i przedszkoli w 2026 roku  realizowała  firma </a:t>
            </a:r>
            <a:r>
              <a:rPr lang="pl-P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Davidoff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Dawid Siwek z Wronek – kwota wynikająca  w podpisanej umowy  8,56 zł brutto za 1 km. Stawka obejmuje również koszt zatrudnienia przez przewoźnika opiekunek w autobusach szkolnych. W dowozach uczestniczą łącznie cztery autobusy, natomiast odwozy to już trzy pojazdy.  Autobusy dziennie pokonują ok 485 km – planowany łączny roczny wydatek to: 768.440,79 zł brutto.</a:t>
            </a:r>
          </a:p>
          <a:p>
            <a:pPr algn="just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Dowozy dzieci do Zespołu Szkół Specjalnych w Gębicach od 02 stycznia 2026 r. do 31 grudnia 2026r.  Realizować będzie firma </a:t>
            </a:r>
            <a:r>
              <a:rPr lang="pl-P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Davidoff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Dawid Siwek z Wronek – kwota wynikająca  w podpisanej umowy 3,88 zł brutto za 1 km. Stawka obejmuje również koszt zatrudnienia przez przewoźnika opiekunki w busie</a:t>
            </a:r>
            <a:r>
              <a:rPr lang="pl-PL" sz="2400" kern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. Umowa został podpisana na cały rok 2026. Bus dziennie pokonuje ok 168 km – planowany roczny wydatek to: 119.786,09 zł brutto.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489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4464BBD-C5FF-DC57-EF4E-9238A718B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Dowozy szkolne – zwrot rodzicom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D6D2038-0127-2B39-A6EE-6D402CBD8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roku szkolnym 2025 Gmina Lubasz na podstawie podpisanych trzech umów  zwracała rodzicom dzieci posiadających orzeczenie  o potrzebie kształcenia specjalnego i orzeczenie o niepełnosprawności koszty dowozu dzieci do szkół. Kwota zwrotu stanowi 1,15 zł za 1 km – łączny roczny wydatek na ten cel to:  8.044,02 zł </a:t>
            </a:r>
          </a:p>
        </p:txBody>
      </p:sp>
    </p:spTree>
    <p:extLst>
      <p:ext uri="{BB962C8B-B14F-4D97-AF65-F5344CB8AC3E}">
        <p14:creationId xmlns:p14="http://schemas.microsoft.com/office/powerpoint/2010/main" val="3540411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CF18F085-EB5E-F4F4-89E7-A6F795B35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915104"/>
          </a:xfrm>
        </p:spPr>
        <p:txBody>
          <a:bodyPr>
            <a:normAutofit fontScale="90000"/>
          </a:bodyPr>
          <a:lstStyle/>
          <a:p>
            <a:br>
              <a:rPr lang="pl-PL" b="1" dirty="0"/>
            </a:br>
            <a:br>
              <a:rPr lang="pl-PL" b="1" dirty="0"/>
            </a:b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terenie Gminy Lubasz w roku szkolnym 2025/2026 funkcjonują następujące placówki oświatowe:</a:t>
            </a:r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E6E826B1-B209-95A1-9A76-F2B1D43A2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46285"/>
            <a:ext cx="10515600" cy="2330677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5FAAA2E8-FD6E-77E5-2A1C-9DC3B4BBA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3988" y="2920142"/>
            <a:ext cx="184731" cy="579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2539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9075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145993-AE22-47CB-B790-3D9566476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7A2CC9F-F0D4-8093-BCBA-3350CEC61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pl-PL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Demografia w gminie Lubasz</a:t>
            </a:r>
            <a:endParaRPr lang="pl-PL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8837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68881-C531-5602-084D-C8ED03E56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ytuł 1">
            <a:extLst>
              <a:ext uri="{FF2B5EF4-FFF2-40B4-BE49-F238E27FC236}">
                <a16:creationId xmlns:a16="http://schemas.microsoft.com/office/drawing/2014/main" id="{0A9DA952-D15D-D9ED-40A2-796683EBF1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8213" y="268289"/>
            <a:ext cx="7632700" cy="1189037"/>
          </a:xfrm>
        </p:spPr>
        <p:txBody>
          <a:bodyPr/>
          <a:lstStyle/>
          <a:p>
            <a:pPr>
              <a:defRPr/>
            </a:pPr>
            <a:r>
              <a:rPr lang="pl-PL" altLang="pl-PL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Gmina Lubasz – 03 luty 2026</a:t>
            </a:r>
          </a:p>
        </p:txBody>
      </p:sp>
      <p:graphicFrame>
        <p:nvGraphicFramePr>
          <p:cNvPr id="17411" name="Object 4">
            <a:extLst>
              <a:ext uri="{FF2B5EF4-FFF2-40B4-BE49-F238E27FC236}">
                <a16:creationId xmlns:a16="http://schemas.microsoft.com/office/drawing/2014/main" id="{C9B236A0-7E56-B7F4-7BF8-85403FE102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55688" y="1457325"/>
          <a:ext cx="10171112" cy="375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12283582" imgH="4488330" progId="Excel.Sheet.8">
                  <p:embed/>
                </p:oleObj>
              </mc:Choice>
              <mc:Fallback>
                <p:oleObj name="Worksheet" r:id="rId3" imgW="12283582" imgH="4488330" progId="Excel.Sheet.8">
                  <p:embed/>
                  <p:pic>
                    <p:nvPicPr>
                      <p:cNvPr id="17411" name="Object 4">
                        <a:extLst>
                          <a:ext uri="{FF2B5EF4-FFF2-40B4-BE49-F238E27FC236}">
                            <a16:creationId xmlns:a16="http://schemas.microsoft.com/office/drawing/2014/main" id="{16657096-3958-06F2-7FE8-286814647D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688" y="1457325"/>
                        <a:ext cx="10171112" cy="3751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62075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F6947A-4692-B952-53AD-A57EEB525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Plany na 2026 rok </a:t>
            </a:r>
          </a:p>
        </p:txBody>
      </p:sp>
    </p:spTree>
    <p:extLst>
      <p:ext uri="{BB962C8B-B14F-4D97-AF65-F5344CB8AC3E}">
        <p14:creationId xmlns:p14="http://schemas.microsoft.com/office/powerpoint/2010/main" val="26801935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D46B51-62AA-DB41-E446-EADC9F6DF1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3DA491-23D0-FACB-B24E-AB403B86F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1696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Plany w zakresie sieci szkół na 2026 rok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B1D56D-FF2A-B94F-6417-D9912F963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7928" y="1406821"/>
            <a:ext cx="10515600" cy="478843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Zlikwidowanie z dniem 31 sierpnia 2026 roku  Publicznej Szkoły Podstawowej              w </a:t>
            </a:r>
            <a:r>
              <a:rPr lang="pl-P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Kruczu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pl-P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dnia 01 września 6 uczniów z obwodu PSP Krucza zostaje włączona do klas           I PSP Lubasz,</a:t>
            </a:r>
          </a:p>
          <a:p>
            <a:pPr algn="just">
              <a:buFontTx/>
              <a:buChar char="-"/>
            </a:pPr>
            <a:r>
              <a:rPr lang="pl-P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dnia 01 września 3 uczniów obecnych klas I z obwodu PSP Krucza zostaje włączonych do klas II PSP Lubasz,</a:t>
            </a:r>
          </a:p>
          <a:p>
            <a:pPr algn="just">
              <a:buFontTx/>
              <a:buChar char="-"/>
            </a:pPr>
            <a:r>
              <a:rPr lang="pl-P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dnia 01 września 8 uczniów obecnych klas II z obwodu PSP Krucza zostaje włączonych do klas III PSP Lubasz,</a:t>
            </a:r>
          </a:p>
          <a:p>
            <a:pPr algn="just">
              <a:buFontTx/>
              <a:buChar char="-"/>
            </a:pPr>
            <a:r>
              <a:rPr lang="pl-P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dnia 01 września 7 uczniów z obwodu PSP Krucza rozpoczyna II etap edukacyjny w klasach IV  PSP Lubasz.</a:t>
            </a:r>
          </a:p>
          <a:p>
            <a:pPr marL="0" indent="0" algn="just">
              <a:buNone/>
            </a:pPr>
            <a:endParaRPr lang="pl-PL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3545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4D583-91FB-D44D-6A24-752D91BAB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A3C3573E-B3DB-2F2C-B00A-2E680D2105BA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83058545"/>
              </p:ext>
            </p:extLst>
          </p:nvPr>
        </p:nvGraphicFramePr>
        <p:xfrm>
          <a:off x="1060703" y="599315"/>
          <a:ext cx="10671049" cy="63052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65740">
                  <a:extLst>
                    <a:ext uri="{9D8B030D-6E8A-4147-A177-3AD203B41FA5}">
                      <a16:colId xmlns:a16="http://schemas.microsoft.com/office/drawing/2014/main" val="847275771"/>
                    </a:ext>
                  </a:extLst>
                </a:gridCol>
                <a:gridCol w="3913313">
                  <a:extLst>
                    <a:ext uri="{9D8B030D-6E8A-4147-A177-3AD203B41FA5}">
                      <a16:colId xmlns:a16="http://schemas.microsoft.com/office/drawing/2014/main" val="825775639"/>
                    </a:ext>
                  </a:extLst>
                </a:gridCol>
                <a:gridCol w="1395998">
                  <a:extLst>
                    <a:ext uri="{9D8B030D-6E8A-4147-A177-3AD203B41FA5}">
                      <a16:colId xmlns:a16="http://schemas.microsoft.com/office/drawing/2014/main" val="289353795"/>
                    </a:ext>
                  </a:extLst>
                </a:gridCol>
                <a:gridCol w="1395998">
                  <a:extLst>
                    <a:ext uri="{9D8B030D-6E8A-4147-A177-3AD203B41FA5}">
                      <a16:colId xmlns:a16="http://schemas.microsoft.com/office/drawing/2014/main" val="4069027873"/>
                    </a:ext>
                  </a:extLst>
                </a:gridCol>
              </a:tblGrid>
              <a:tr h="231703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Szacowana liczebność uczniów i oddziałów od 01 września 2026 – po wchłonięciu  PSP Krucz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560569"/>
                  </a:ext>
                </a:extLst>
              </a:tr>
              <a:tr h="173777">
                <a:tc rowSpan="2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 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</a:t>
                      </a:r>
                      <a:endParaRPr lang="pl-PL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Publiczna Szkoła Podstawowa im. ppłk. Zdzisława Orłowskiego   w Lubaszu</a:t>
                      </a:r>
                      <a:endParaRPr lang="pl-P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a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b="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63771"/>
                  </a:ext>
                </a:extLst>
              </a:tr>
              <a:tr h="173777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b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5799579"/>
                  </a:ext>
                </a:extLst>
              </a:tr>
              <a:tr h="173777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c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50948"/>
                  </a:ext>
                </a:extLst>
              </a:tr>
              <a:tr h="173777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3872945"/>
                  </a:ext>
                </a:extLst>
              </a:tr>
              <a:tr h="2186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b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0670020"/>
                  </a:ext>
                </a:extLst>
              </a:tr>
              <a:tr h="2186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c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6882123"/>
                  </a:ext>
                </a:extLst>
              </a:tr>
              <a:tr h="2186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</a:t>
                      </a: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428177"/>
                  </a:ext>
                </a:extLst>
              </a:tr>
              <a:tr h="2186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3884199"/>
                  </a:ext>
                </a:extLst>
              </a:tr>
              <a:tr h="2186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c</a:t>
                      </a:r>
                      <a:r>
                        <a:rPr lang="en-US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8328153"/>
                  </a:ext>
                </a:extLst>
              </a:tr>
              <a:tr h="2186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5736673"/>
                  </a:ext>
                </a:extLst>
              </a:tr>
              <a:tr h="2186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5431463"/>
                  </a:ext>
                </a:extLst>
              </a:tr>
              <a:tr h="2186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7331923"/>
                  </a:ext>
                </a:extLst>
              </a:tr>
              <a:tr h="2186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en-US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9479338"/>
                  </a:ext>
                </a:extLst>
              </a:tr>
              <a:tr h="2186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 </a:t>
                      </a: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811827"/>
                  </a:ext>
                </a:extLst>
              </a:tr>
              <a:tr h="2186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</a:t>
                      </a: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5846079"/>
                  </a:ext>
                </a:extLst>
              </a:tr>
              <a:tr h="2186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US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8329238"/>
                  </a:ext>
                </a:extLst>
              </a:tr>
              <a:tr h="2186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1130518"/>
                  </a:ext>
                </a:extLst>
              </a:tr>
              <a:tr h="2186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0715158"/>
                  </a:ext>
                </a:extLst>
              </a:tr>
              <a:tr h="2186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2642391"/>
                  </a:ext>
                </a:extLst>
              </a:tr>
              <a:tr h="2186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9588359"/>
                  </a:ext>
                </a:extLst>
              </a:tr>
              <a:tr h="2186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0920112"/>
                  </a:ext>
                </a:extLst>
              </a:tr>
              <a:tr h="2186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CA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1200" dirty="0">
                        <a:solidFill>
                          <a:srgbClr val="CA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5895257"/>
                  </a:ext>
                </a:extLst>
              </a:tr>
              <a:tr h="2186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4123427"/>
                  </a:ext>
                </a:extLst>
              </a:tr>
              <a:tr h="2186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981370"/>
                  </a:ext>
                </a:extLst>
              </a:tr>
              <a:tr h="2186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107235"/>
                  </a:ext>
                </a:extLst>
              </a:tr>
              <a:tr h="73997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pl-PL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531 dzieci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oddziałów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6544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43943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A7F0CD-50C7-86DE-75FB-B67486161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9ACD6E-B6AB-29F8-DC84-235C298AC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Nauczyciele osiągający wiek emerytalny</a:t>
            </a:r>
          </a:p>
        </p:txBody>
      </p:sp>
      <p:pic>
        <p:nvPicPr>
          <p:cNvPr id="4" name="Obraz 13">
            <a:extLst>
              <a:ext uri="{FF2B5EF4-FFF2-40B4-BE49-F238E27FC236}">
                <a16:creationId xmlns:a16="http://schemas.microsoft.com/office/drawing/2014/main" id="{8303093E-77AB-B44C-04F8-2F642D749C8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6651" y="1625602"/>
            <a:ext cx="10696534" cy="2966824"/>
          </a:xfrm>
          <a:noFill/>
        </p:spPr>
      </p:pic>
    </p:spTree>
    <p:extLst>
      <p:ext uri="{BB962C8B-B14F-4D97-AF65-F5344CB8AC3E}">
        <p14:creationId xmlns:p14="http://schemas.microsoft.com/office/powerpoint/2010/main" val="23757256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1F4ECF-469F-E25E-DB1C-8001909ED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" name="Obraz 10">
            <a:extLst>
              <a:ext uri="{FF2B5EF4-FFF2-40B4-BE49-F238E27FC236}">
                <a16:creationId xmlns:a16="http://schemas.microsoft.com/office/drawing/2014/main" id="{4937DB84-E3B0-D12D-060A-04CED97BDA6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82767"/>
            <a:ext cx="10515600" cy="423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0177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08AB5F1D-5DBC-E26E-F12B-B8E10DB11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Publiczna Szkoła Podstawowa im. ppłk. Zdzisława Orłowskiego             w Lubaszu funkcjonuje w następujących budynkach oświatowych: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544543B-A0E4-4A11-652D-1FA0E44BB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Budynek nr III przy ul. Szkolnej (8  klas  lekcyjnych, świetlica i sala gimnastyczna), 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Budynek nr V przy ul. Podgórnej 8a (byłe gimnazjum – 12 klas lekcyjnych, biblioteka, świetlica,  klasa komputerowa i hala widowiskowo-sportowa),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Budynek nr IV przy  ul. Podgórnej (kurnik – 5 klas lekcyjnych),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Budynek nr VI przy ul. Podgórnej  „rehabilitacja”.</a:t>
            </a:r>
          </a:p>
          <a:p>
            <a:pPr marL="0" indent="0">
              <a:buNone/>
            </a:pP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szkole zatrudnionych jest łącznie 74 osoby w tym: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pracowników obsługi i administracji (19,05 etatu),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osoby z kadry zarządzającej (dyrektor i dwóch zastępców),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51 nauczycieli (48,69 etatu).</a:t>
            </a:r>
          </a:p>
          <a:p>
            <a:pPr marL="0" indent="0">
              <a:buNone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tym początkujących  - 1, kontraktowych  - 2, mianowanych  - 12, dyplomowanych   -39 </a:t>
            </a:r>
          </a:p>
        </p:txBody>
      </p:sp>
    </p:spTree>
    <p:extLst>
      <p:ext uri="{BB962C8B-B14F-4D97-AF65-F5344CB8AC3E}">
        <p14:creationId xmlns:p14="http://schemas.microsoft.com/office/powerpoint/2010/main" val="1385128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078A81-554C-6DF2-A64F-CEDC15682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Publiczna Szkoła Podstawowa im. ppłk Zdzisława Orłowskiego w Lubaszu – rok szkolny 2025/2026</a:t>
            </a:r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CBB8E481-5E4A-D47F-68C1-0956EF2880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2111173"/>
              </p:ext>
            </p:extLst>
          </p:nvPr>
        </p:nvGraphicFramePr>
        <p:xfrm>
          <a:off x="838200" y="1825625"/>
          <a:ext cx="10515597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4076432739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703253952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990806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l-PL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4160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Poziom oddziału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oddziałów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uczniów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4426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930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375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0997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137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569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727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631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594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Łącznie 25  oddziałów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528 uczniów + 1 (oddział niezależny) = 529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273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3989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051701E1-ACA2-DAD8-716C-DBB0932481FB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62345128"/>
              </p:ext>
            </p:extLst>
          </p:nvPr>
        </p:nvGraphicFramePr>
        <p:xfrm>
          <a:off x="1060703" y="128017"/>
          <a:ext cx="10671049" cy="67197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65740">
                  <a:extLst>
                    <a:ext uri="{9D8B030D-6E8A-4147-A177-3AD203B41FA5}">
                      <a16:colId xmlns:a16="http://schemas.microsoft.com/office/drawing/2014/main" val="847275771"/>
                    </a:ext>
                  </a:extLst>
                </a:gridCol>
                <a:gridCol w="3913313">
                  <a:extLst>
                    <a:ext uri="{9D8B030D-6E8A-4147-A177-3AD203B41FA5}">
                      <a16:colId xmlns:a16="http://schemas.microsoft.com/office/drawing/2014/main" val="825775639"/>
                    </a:ext>
                  </a:extLst>
                </a:gridCol>
                <a:gridCol w="1395998">
                  <a:extLst>
                    <a:ext uri="{9D8B030D-6E8A-4147-A177-3AD203B41FA5}">
                      <a16:colId xmlns:a16="http://schemas.microsoft.com/office/drawing/2014/main" val="289353795"/>
                    </a:ext>
                  </a:extLst>
                </a:gridCol>
                <a:gridCol w="1395998">
                  <a:extLst>
                    <a:ext uri="{9D8B030D-6E8A-4147-A177-3AD203B41FA5}">
                      <a16:colId xmlns:a16="http://schemas.microsoft.com/office/drawing/2014/main" val="4069027873"/>
                    </a:ext>
                  </a:extLst>
                </a:gridCol>
              </a:tblGrid>
              <a:tr h="171609">
                <a:tc rowSpan="2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 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</a:t>
                      </a:r>
                      <a:endParaRPr lang="pl-PL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Publiczna Szkoła Podstawowa im. ppłk. Zdzisława Orłowskiego   w Lubaszu</a:t>
                      </a:r>
                      <a:endParaRPr lang="pl-P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a (a)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3872945"/>
                  </a:ext>
                </a:extLst>
              </a:tr>
              <a:tr h="2476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b (b)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0670020"/>
                  </a:ext>
                </a:extLst>
              </a:tr>
              <a:tr h="2476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1c  (c)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6882123"/>
                  </a:ext>
                </a:extLst>
              </a:tr>
              <a:tr h="2476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(a)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428177"/>
                  </a:ext>
                </a:extLst>
              </a:tr>
              <a:tr h="2476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b (b)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3884199"/>
                  </a:ext>
                </a:extLst>
              </a:tr>
              <a:tr h="2476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8328153"/>
                  </a:ext>
                </a:extLst>
              </a:tr>
              <a:tr h="2476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5736673"/>
                  </a:ext>
                </a:extLst>
              </a:tr>
              <a:tr h="2476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5431463"/>
                  </a:ext>
                </a:extLst>
              </a:tr>
              <a:tr h="2476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(a)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9479338"/>
                  </a:ext>
                </a:extLst>
              </a:tr>
              <a:tr h="2476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b (b)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811827"/>
                  </a:ext>
                </a:extLst>
              </a:tr>
              <a:tr h="2476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c (c)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5846079"/>
                  </a:ext>
                </a:extLst>
              </a:tr>
              <a:tr h="2476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8329238"/>
                  </a:ext>
                </a:extLst>
              </a:tr>
              <a:tr h="2476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1130518"/>
                  </a:ext>
                </a:extLst>
              </a:tr>
              <a:tr h="2476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0715158"/>
                  </a:ext>
                </a:extLst>
              </a:tr>
              <a:tr h="2476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2642391"/>
                  </a:ext>
                </a:extLst>
              </a:tr>
              <a:tr h="2476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9588359"/>
                  </a:ext>
                </a:extLst>
              </a:tr>
              <a:tr h="2476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0920112"/>
                  </a:ext>
                </a:extLst>
              </a:tr>
              <a:tr h="2476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5895257"/>
                  </a:ext>
                </a:extLst>
              </a:tr>
              <a:tr h="2476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4123427"/>
                  </a:ext>
                </a:extLst>
              </a:tr>
              <a:tr h="2476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981370"/>
                  </a:ext>
                </a:extLst>
              </a:tr>
              <a:tr h="2476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107235"/>
                  </a:ext>
                </a:extLst>
              </a:tr>
              <a:tr h="2476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a (a)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2343616"/>
                  </a:ext>
                </a:extLst>
              </a:tr>
              <a:tr h="2476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b (b)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7533462"/>
                  </a:ext>
                </a:extLst>
              </a:tr>
              <a:tr h="21690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c (c)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8070086"/>
                  </a:ext>
                </a:extLst>
              </a:tr>
              <a:tr h="81923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8d (d)</a:t>
                      </a:r>
                    </a:p>
                    <a:p>
                      <a:pPr algn="ctr"/>
                      <a:r>
                        <a:rPr lang="pl-PL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528+(oddział niezależny) = 529 dzieci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6544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1964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08AB5F1D-5DBC-E26E-F12B-B8E10DB11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Publiczna Szkoła Podstawowa im. Marii Dąbrowskiej  w  Miłkowie  funkcjonuje w  dwóch budynkach szkolnych: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544543B-A0E4-4A11-652D-1FA0E44BB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Budynek  niski: (4  klasy lekcyjne, klasa komputerowa), 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Budynek wysoki: (3 klasy lekcyjne, biblioteka i sala sportowa).</a:t>
            </a:r>
          </a:p>
          <a:p>
            <a:pPr marL="0" indent="0"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szkole zatrudnionych jest łącznie 30 osób w tym: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pracowników obsługi i administracji (3,05 etatu),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dyrektor,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 nauczycieli (17 etatu) -  w tym początkujących  - 4, kontraktowych  - 1, mianowanych  - 7, dyplomowanych   -13 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68810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078A81-554C-6DF2-A64F-CEDC15682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Publiczna Szkoła Podstawowa                        im. Marii Dąbrowskiej w Miłkowie</a:t>
            </a:r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CBB8E481-5E4A-D47F-68C1-0956EF2880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0108703"/>
              </p:ext>
            </p:extLst>
          </p:nvPr>
        </p:nvGraphicFramePr>
        <p:xfrm>
          <a:off x="838200" y="1825625"/>
          <a:ext cx="10515597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4076432739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703253952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990806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4160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Poziom oddziału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oddziałów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uczniów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4426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930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375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0997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137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569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727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631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594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l-P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Łącznie 8  oddziałów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 uczniów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273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5252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08AB5F1D-5DBC-E26E-F12B-B8E10DB11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Publiczna Szkoła Podstawowa im. Jana Brzechwy w  Jędrzejewie: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544543B-A0E4-4A11-652D-1FA0E44BB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Budynek  (3  klasy lekcyjne, klasa komputerowa, świetlica  i sala ćwiczeń). </a:t>
            </a:r>
          </a:p>
          <a:p>
            <a:pPr marL="0" indent="0"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szkole zatrudnionych jest łącznie 13 osób w tym: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pracowników obsługi i administracji (2,05 etaty),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dyrektor,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nauczycieli (5,07etatu)</a:t>
            </a:r>
          </a:p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tym  kontraktowych  - 3, mianowanych  - 2, dyplomowanych   - 4 </a:t>
            </a:r>
          </a:p>
          <a:p>
            <a:pPr marL="0" indent="0"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5503006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2165</TotalTime>
  <Words>2732</Words>
  <Application>Microsoft Office PowerPoint</Application>
  <PresentationFormat>Panoramiczny</PresentationFormat>
  <Paragraphs>938</Paragraphs>
  <Slides>36</Slides>
  <Notes>12</Notes>
  <HiddenSlides>0</HiddenSlides>
  <MMClips>0</MMClips>
  <ScaleCrop>false</ScaleCrop>
  <HeadingPairs>
    <vt:vector size="8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36</vt:i4>
      </vt:variant>
    </vt:vector>
  </HeadingPairs>
  <TitlesOfParts>
    <vt:vector size="42" baseType="lpstr">
      <vt:lpstr>Arial</vt:lpstr>
      <vt:lpstr>Calibri</vt:lpstr>
      <vt:lpstr>Calibri Light</vt:lpstr>
      <vt:lpstr>Times New Roman</vt:lpstr>
      <vt:lpstr>Motyw pakietu Office</vt:lpstr>
      <vt:lpstr>Worksheet</vt:lpstr>
      <vt:lpstr> Informacja o stanie oświaty w 2025 </vt:lpstr>
      <vt:lpstr>Gmina Lubasz – 03 luty 2026</vt:lpstr>
      <vt:lpstr>   Na terenie Gminy Lubasz w roku szkolnym 2025/2026 funkcjonują następujące placówki oświatowe:  </vt:lpstr>
      <vt:lpstr>Publiczna Szkoła Podstawowa im. ppłk. Zdzisława Orłowskiego             w Lubaszu funkcjonuje w następujących budynkach oświatowych:</vt:lpstr>
      <vt:lpstr>Publiczna Szkoła Podstawowa im. ppłk Zdzisława Orłowskiego w Lubaszu – rok szkolny 2025/2026</vt:lpstr>
      <vt:lpstr>Prezentacja programu PowerPoint</vt:lpstr>
      <vt:lpstr>Publiczna Szkoła Podstawowa im. Marii Dąbrowskiej  w  Miłkowie  funkcjonuje w  dwóch budynkach szkolnych:</vt:lpstr>
      <vt:lpstr>Publiczna Szkoła Podstawowa                        im. Marii Dąbrowskiej w Miłkowie</vt:lpstr>
      <vt:lpstr>Publiczna Szkoła Podstawowa im. Jana Brzechwy w  Jędrzejewie:</vt:lpstr>
      <vt:lpstr>Publiczna Szkoła Podstawowa                        im. Jana Brzechwy w Jędrzejewie</vt:lpstr>
      <vt:lpstr>Publiczna Szkoła Podstawowa  w Kruczu:</vt:lpstr>
      <vt:lpstr>Publiczna Szkoła Podstawowa  w Kruczu</vt:lpstr>
      <vt:lpstr>Przedszkole „Bajka” w  Lubaszu funkcjonuje w następujących budynkach oświatowych:</vt:lpstr>
      <vt:lpstr>Prezentacja programu PowerPoint</vt:lpstr>
      <vt:lpstr>Prezentacja programu PowerPoint</vt:lpstr>
      <vt:lpstr>Prezentacja programu PowerPoint</vt:lpstr>
      <vt:lpstr>Dzieci z Gminy Lubasz uczęszczające do przedszkoli poza gminą stan na 31 grudnia 2025</vt:lpstr>
      <vt:lpstr>Prezentacja programu PowerPoint</vt:lpstr>
      <vt:lpstr>Dzieci z obwodu Krucza  w Przedszkolu w Lubaszu </vt:lpstr>
      <vt:lpstr>Finanse 2025</vt:lpstr>
      <vt:lpstr>Rok 2025</vt:lpstr>
      <vt:lpstr>Publiczna Szkoła Podstawowa im. ppłk. Zdzisława Orłowskiego  w Lubaszu  </vt:lpstr>
      <vt:lpstr>Publiczna Szkoła Podstawowa im. Marii Dąbrowskiej w Miłkowie </vt:lpstr>
      <vt:lpstr>Publiczna Szkoła Podstawowa im. Jana Brzechwy w Jędrzejewie </vt:lpstr>
      <vt:lpstr>Publiczna Szkoła Podstawowa w Kruczu </vt:lpstr>
      <vt:lpstr>Średni koszt edukacji ucznia w Gminie Lubasz</vt:lpstr>
      <vt:lpstr>Dowozy szkolne w 2025</vt:lpstr>
      <vt:lpstr>Dowozy szkolne od 02 stycznia 2026</vt:lpstr>
      <vt:lpstr>Dowozy szkolne – zwrot rodzicom</vt:lpstr>
      <vt:lpstr>Prezentacja programu PowerPoint</vt:lpstr>
      <vt:lpstr>Gmina Lubasz – 03 luty 2026</vt:lpstr>
      <vt:lpstr>Plany na 2026 rok </vt:lpstr>
      <vt:lpstr>Plany w zakresie sieci szkół na 2026 rok</vt:lpstr>
      <vt:lpstr>Prezentacja programu PowerPoint</vt:lpstr>
      <vt:lpstr>Nauczyciele osiągający wiek emerytalny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Paula Kułaga</dc:creator>
  <cp:lastModifiedBy>Ryszard Bilski</cp:lastModifiedBy>
  <cp:revision>156</cp:revision>
  <cp:lastPrinted>2026-01-20T06:41:41Z</cp:lastPrinted>
  <dcterms:created xsi:type="dcterms:W3CDTF">2024-07-19T12:09:37Z</dcterms:created>
  <dcterms:modified xsi:type="dcterms:W3CDTF">2026-02-03T10:02:19Z</dcterms:modified>
</cp:coreProperties>
</file>