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6"/>
  </p:notesMasterIdLst>
  <p:sldIdLst>
    <p:sldId id="269" r:id="rId2"/>
    <p:sldId id="271" r:id="rId3"/>
    <p:sldId id="272" r:id="rId4"/>
    <p:sldId id="270" r:id="rId5"/>
    <p:sldId id="273" r:id="rId6"/>
    <p:sldId id="275" r:id="rId7"/>
    <p:sldId id="274" r:id="rId8"/>
    <p:sldId id="276" r:id="rId9"/>
    <p:sldId id="277" r:id="rId10"/>
    <p:sldId id="278" r:id="rId11"/>
    <p:sldId id="280" r:id="rId12"/>
    <p:sldId id="281" r:id="rId13"/>
    <p:sldId id="282" r:id="rId14"/>
    <p:sldId id="283" r:id="rId15"/>
    <p:sldId id="284" r:id="rId16"/>
    <p:sldId id="511" r:id="rId17"/>
    <p:sldId id="286" r:id="rId18"/>
    <p:sldId id="536" r:id="rId19"/>
    <p:sldId id="287" r:id="rId20"/>
    <p:sldId id="288" r:id="rId21"/>
    <p:sldId id="289" r:id="rId22"/>
    <p:sldId id="290" r:id="rId23"/>
    <p:sldId id="293" r:id="rId24"/>
    <p:sldId id="535" r:id="rId25"/>
    <p:sldId id="256" r:id="rId26"/>
    <p:sldId id="258" r:id="rId27"/>
    <p:sldId id="260" r:id="rId28"/>
    <p:sldId id="265" r:id="rId29"/>
    <p:sldId id="257" r:id="rId30"/>
    <p:sldId id="263" r:id="rId31"/>
    <p:sldId id="267" r:id="rId32"/>
    <p:sldId id="259" r:id="rId33"/>
    <p:sldId id="261" r:id="rId34"/>
    <p:sldId id="268" r:id="rId35"/>
  </p:sldIdLst>
  <p:sldSz cx="12192000" cy="6858000"/>
  <p:notesSz cx="6888163" cy="100187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05A274A9-AC73-44CF-936F-7E7B0BCF8E78}">
          <p14:sldIdLst>
            <p14:sldId id="269"/>
            <p14:sldId id="271"/>
            <p14:sldId id="272"/>
            <p14:sldId id="270"/>
            <p14:sldId id="273"/>
            <p14:sldId id="275"/>
            <p14:sldId id="274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  <p14:sldId id="511"/>
            <p14:sldId id="286"/>
            <p14:sldId id="536"/>
            <p14:sldId id="287"/>
            <p14:sldId id="288"/>
            <p14:sldId id="289"/>
            <p14:sldId id="290"/>
            <p14:sldId id="293"/>
            <p14:sldId id="535"/>
          </p14:sldIdLst>
        </p14:section>
        <p14:section name="Sekcja bez tytułu" id="{46CA1668-6C30-4D4D-9C12-B324D53B5CC7}">
          <p14:sldIdLst>
            <p14:sldId id="256"/>
            <p14:sldId id="258"/>
            <p14:sldId id="260"/>
            <p14:sldId id="265"/>
            <p14:sldId id="257"/>
            <p14:sldId id="263"/>
            <p14:sldId id="267"/>
            <p14:sldId id="259"/>
            <p14:sldId id="261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PSP w Lubaszu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Arkusz1!$B$2:$B$9</c:f>
              <c:numCache>
                <c:formatCode>General</c:formatCode>
                <c:ptCount val="8"/>
                <c:pt idx="0">
                  <c:v>61</c:v>
                </c:pt>
                <c:pt idx="1">
                  <c:v>46</c:v>
                </c:pt>
                <c:pt idx="2">
                  <c:v>49</c:v>
                </c:pt>
                <c:pt idx="3">
                  <c:v>44</c:v>
                </c:pt>
                <c:pt idx="4">
                  <c:v>60</c:v>
                </c:pt>
                <c:pt idx="5">
                  <c:v>56</c:v>
                </c:pt>
                <c:pt idx="6">
                  <c:v>55</c:v>
                </c:pt>
                <c:pt idx="7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0-44A6-81B0-F78FBBD73F8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PSP w Miłkowie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Arkusz1!$C$2:$C$9</c:f>
              <c:numCache>
                <c:formatCode>General</c:formatCode>
                <c:ptCount val="8"/>
                <c:pt idx="0">
                  <c:v>56</c:v>
                </c:pt>
                <c:pt idx="1">
                  <c:v>57</c:v>
                </c:pt>
                <c:pt idx="2">
                  <c:v>49</c:v>
                </c:pt>
                <c:pt idx="3">
                  <c:v>51</c:v>
                </c:pt>
                <c:pt idx="4">
                  <c:v>57</c:v>
                </c:pt>
                <c:pt idx="5">
                  <c:v>0</c:v>
                </c:pt>
                <c:pt idx="6">
                  <c:v>52</c:v>
                </c:pt>
                <c:pt idx="7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E0-44A6-81B0-F78FBBD73F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104480"/>
        <c:axId val="365102512"/>
      </c:barChart>
      <c:lineChart>
        <c:grouping val="standard"/>
        <c:varyColors val="0"/>
        <c:ser>
          <c:idx val="2"/>
          <c:order val="2"/>
          <c:tx>
            <c:strRef>
              <c:f>Arkusz1!$D$1</c:f>
              <c:strCache>
                <c:ptCount val="1"/>
                <c:pt idx="0">
                  <c:v>powiat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Arkusz1!$D$2:$D$9</c:f>
              <c:numCache>
                <c:formatCode>General</c:formatCode>
                <c:ptCount val="8"/>
                <c:pt idx="0">
                  <c:v>58</c:v>
                </c:pt>
                <c:pt idx="1">
                  <c:v>54</c:v>
                </c:pt>
                <c:pt idx="2">
                  <c:v>53</c:v>
                </c:pt>
                <c:pt idx="3">
                  <c:v>50</c:v>
                </c:pt>
                <c:pt idx="4">
                  <c:v>59</c:v>
                </c:pt>
                <c:pt idx="5">
                  <c:v>46</c:v>
                </c:pt>
                <c:pt idx="6">
                  <c:v>57</c:v>
                </c:pt>
                <c:pt idx="7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E0-44A6-81B0-F78FBBD73F8E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województwo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Arkusz1!$E$2:$E$9</c:f>
              <c:numCache>
                <c:formatCode>General</c:formatCode>
                <c:ptCount val="8"/>
                <c:pt idx="0">
                  <c:v>61</c:v>
                </c:pt>
                <c:pt idx="1">
                  <c:v>57</c:v>
                </c:pt>
                <c:pt idx="2">
                  <c:v>58</c:v>
                </c:pt>
                <c:pt idx="3">
                  <c:v>57</c:v>
                </c:pt>
                <c:pt idx="4">
                  <c:v>63</c:v>
                </c:pt>
                <c:pt idx="5">
                  <c:v>57</c:v>
                </c:pt>
                <c:pt idx="6">
                  <c:v>62</c:v>
                </c:pt>
                <c:pt idx="7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E0-44A6-81B0-F78FBBD73F8E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kraj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Arkusz1!$F$2:$F$9</c:f>
              <c:numCache>
                <c:formatCode>General</c:formatCode>
                <c:ptCount val="8"/>
                <c:pt idx="0">
                  <c:v>63</c:v>
                </c:pt>
                <c:pt idx="1">
                  <c:v>59</c:v>
                </c:pt>
                <c:pt idx="2">
                  <c:v>60</c:v>
                </c:pt>
                <c:pt idx="3">
                  <c:v>60</c:v>
                </c:pt>
                <c:pt idx="4">
                  <c:v>66</c:v>
                </c:pt>
                <c:pt idx="5">
                  <c:v>61</c:v>
                </c:pt>
                <c:pt idx="6">
                  <c:v>64</c:v>
                </c:pt>
                <c:pt idx="7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8E-4AD4-AF85-1AE14A4D2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104480"/>
        <c:axId val="365102512"/>
      </c:lineChart>
      <c:catAx>
        <c:axId val="36510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5102512"/>
        <c:crosses val="autoZero"/>
        <c:auto val="1"/>
        <c:lblAlgn val="ctr"/>
        <c:lblOffset val="100"/>
        <c:noMultiLvlLbl val="0"/>
      </c:catAx>
      <c:valAx>
        <c:axId val="36510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510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111980461125802E-2"/>
          <c:y val="0.8434196616775399"/>
          <c:w val="0.94147451222782175"/>
          <c:h val="0.15658032865546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PSP w Lubaszu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Arkusz1!$B$2:$B$9</c:f>
              <c:numCache>
                <c:formatCode>General</c:formatCode>
                <c:ptCount val="8"/>
                <c:pt idx="0">
                  <c:v>40</c:v>
                </c:pt>
                <c:pt idx="1">
                  <c:v>38</c:v>
                </c:pt>
                <c:pt idx="2">
                  <c:v>36</c:v>
                </c:pt>
                <c:pt idx="3">
                  <c:v>50</c:v>
                </c:pt>
                <c:pt idx="4">
                  <c:v>51</c:v>
                </c:pt>
                <c:pt idx="5">
                  <c:v>59</c:v>
                </c:pt>
                <c:pt idx="6">
                  <c:v>45</c:v>
                </c:pt>
                <c:pt idx="7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B6-41BB-8758-FAA48D66B58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PSP w Miłkowie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Arkusz1!$C$2:$C$9</c:f>
              <c:numCache>
                <c:formatCode>General</c:formatCode>
                <c:ptCount val="8"/>
                <c:pt idx="0">
                  <c:v>37</c:v>
                </c:pt>
                <c:pt idx="1">
                  <c:v>41</c:v>
                </c:pt>
                <c:pt idx="2">
                  <c:v>34</c:v>
                </c:pt>
                <c:pt idx="3">
                  <c:v>46</c:v>
                </c:pt>
                <c:pt idx="4">
                  <c:v>52</c:v>
                </c:pt>
                <c:pt idx="5">
                  <c:v>0</c:v>
                </c:pt>
                <c:pt idx="6">
                  <c:v>36</c:v>
                </c:pt>
                <c:pt idx="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B6-41BB-8758-FAA48D66B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1407152"/>
        <c:axId val="311408464"/>
      </c:barChart>
      <c:lineChart>
        <c:grouping val="standard"/>
        <c:varyColors val="0"/>
        <c:ser>
          <c:idx val="2"/>
          <c:order val="2"/>
          <c:tx>
            <c:strRef>
              <c:f>Arkusz1!$D$1</c:f>
              <c:strCache>
                <c:ptCount val="1"/>
                <c:pt idx="0">
                  <c:v>powiat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Arkusz1!$D$2:$D$9</c:f>
              <c:numCache>
                <c:formatCode>General</c:formatCode>
                <c:ptCount val="8"/>
                <c:pt idx="0">
                  <c:v>39</c:v>
                </c:pt>
                <c:pt idx="1">
                  <c:v>37</c:v>
                </c:pt>
                <c:pt idx="2">
                  <c:v>39</c:v>
                </c:pt>
                <c:pt idx="3">
                  <c:v>48</c:v>
                </c:pt>
                <c:pt idx="4">
                  <c:v>44</c:v>
                </c:pt>
                <c:pt idx="5">
                  <c:v>35</c:v>
                </c:pt>
                <c:pt idx="6">
                  <c:v>40</c:v>
                </c:pt>
                <c:pt idx="7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5B6-41BB-8758-FAA48D66B585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województwo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Arkusz1!$E$2:$E$9</c:f>
              <c:numCache>
                <c:formatCode>General</c:formatCode>
                <c:ptCount val="8"/>
                <c:pt idx="0">
                  <c:v>43</c:v>
                </c:pt>
                <c:pt idx="1">
                  <c:v>44</c:v>
                </c:pt>
                <c:pt idx="2">
                  <c:v>45</c:v>
                </c:pt>
                <c:pt idx="3">
                  <c:v>55</c:v>
                </c:pt>
                <c:pt idx="4">
                  <c:v>51</c:v>
                </c:pt>
                <c:pt idx="5">
                  <c:v>52</c:v>
                </c:pt>
                <c:pt idx="6">
                  <c:v>47</c:v>
                </c:pt>
                <c:pt idx="7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5B6-41BB-8758-FAA48D66B585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kraj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Arkusz1!$F$2:$F$9</c:f>
              <c:numCache>
                <c:formatCode>General</c:formatCode>
                <c:ptCount val="8"/>
                <c:pt idx="0">
                  <c:v>45</c:v>
                </c:pt>
                <c:pt idx="1">
                  <c:v>46</c:v>
                </c:pt>
                <c:pt idx="2">
                  <c:v>47</c:v>
                </c:pt>
                <c:pt idx="3">
                  <c:v>57</c:v>
                </c:pt>
                <c:pt idx="4">
                  <c:v>53</c:v>
                </c:pt>
                <c:pt idx="5">
                  <c:v>52</c:v>
                </c:pt>
                <c:pt idx="6">
                  <c:v>50</c:v>
                </c:pt>
                <c:pt idx="7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E2-400B-BC61-7ACEDFC7D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407152"/>
        <c:axId val="311408464"/>
      </c:lineChart>
      <c:catAx>
        <c:axId val="31140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1408464"/>
        <c:crosses val="autoZero"/>
        <c:auto val="1"/>
        <c:lblAlgn val="ctr"/>
        <c:lblOffset val="100"/>
        <c:noMultiLvlLbl val="0"/>
      </c:catAx>
      <c:valAx>
        <c:axId val="31140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140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8246131957294E-2"/>
          <c:y val="3.3987290650940548E-2"/>
          <c:w val="0.92339158871701421"/>
          <c:h val="0.823657295224749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PSP w Lubaszu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Arkusz1!$B$2:$B$9</c:f>
              <c:numCache>
                <c:formatCode>General</c:formatCode>
                <c:ptCount val="8"/>
                <c:pt idx="0">
                  <c:v>49</c:v>
                </c:pt>
                <c:pt idx="1">
                  <c:v>34</c:v>
                </c:pt>
                <c:pt idx="2">
                  <c:v>49</c:v>
                </c:pt>
                <c:pt idx="3">
                  <c:v>53</c:v>
                </c:pt>
                <c:pt idx="4">
                  <c:v>53</c:v>
                </c:pt>
                <c:pt idx="5">
                  <c:v>54</c:v>
                </c:pt>
                <c:pt idx="6">
                  <c:v>60</c:v>
                </c:pt>
                <c:pt idx="7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A-4A81-A940-6A0E982FA87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PSP w Miłkowie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Arkusz1!$C$2:$C$9</c:f>
              <c:numCache>
                <c:formatCode>General</c:formatCode>
                <c:ptCount val="8"/>
                <c:pt idx="0">
                  <c:v>93</c:v>
                </c:pt>
                <c:pt idx="1">
                  <c:v>84</c:v>
                </c:pt>
                <c:pt idx="2">
                  <c:v>65</c:v>
                </c:pt>
                <c:pt idx="3">
                  <c:v>65</c:v>
                </c:pt>
                <c:pt idx="4">
                  <c:v>46</c:v>
                </c:pt>
                <c:pt idx="5">
                  <c:v>0</c:v>
                </c:pt>
                <c:pt idx="6">
                  <c:v>42</c:v>
                </c:pt>
                <c:pt idx="7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1A-4A81-A940-6A0E982FA8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8370072"/>
        <c:axId val="428368760"/>
      </c:barChart>
      <c:lineChart>
        <c:grouping val="standard"/>
        <c:varyColors val="0"/>
        <c:ser>
          <c:idx val="2"/>
          <c:order val="2"/>
          <c:tx>
            <c:strRef>
              <c:f>Arkusz1!$D$1</c:f>
              <c:strCache>
                <c:ptCount val="1"/>
                <c:pt idx="0">
                  <c:v>powiat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Arkusz1!$D$2:$D$9</c:f>
              <c:numCache>
                <c:formatCode>General</c:formatCode>
                <c:ptCount val="8"/>
                <c:pt idx="0">
                  <c:v>49</c:v>
                </c:pt>
                <c:pt idx="1">
                  <c:v>43</c:v>
                </c:pt>
                <c:pt idx="2">
                  <c:v>56</c:v>
                </c:pt>
                <c:pt idx="3">
                  <c:v>57</c:v>
                </c:pt>
                <c:pt idx="4">
                  <c:v>56</c:v>
                </c:pt>
                <c:pt idx="5">
                  <c:v>50</c:v>
                </c:pt>
                <c:pt idx="6">
                  <c:v>60</c:v>
                </c:pt>
                <c:pt idx="7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1A-4A81-A940-6A0E982FA875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województwo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Arkusz1!$E$2:$E$9</c:f>
              <c:numCache>
                <c:formatCode>General</c:formatCode>
                <c:ptCount val="8"/>
                <c:pt idx="0">
                  <c:v>56</c:v>
                </c:pt>
                <c:pt idx="1">
                  <c:v>52</c:v>
                </c:pt>
                <c:pt idx="2">
                  <c:v>63</c:v>
                </c:pt>
                <c:pt idx="3">
                  <c:v>64</c:v>
                </c:pt>
                <c:pt idx="4">
                  <c:v>63</c:v>
                </c:pt>
                <c:pt idx="5">
                  <c:v>64</c:v>
                </c:pt>
                <c:pt idx="6">
                  <c:v>67</c:v>
                </c:pt>
                <c:pt idx="7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1A-4A81-A940-6A0E982FA875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kraj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Arkusz1!$A$2:$A$9</c:f>
              <c:numCache>
                <c:formatCode>General</c:formatCode>
                <c:ptCount val="8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</c:numCache>
            </c:numRef>
          </c:cat>
          <c:val>
            <c:numRef>
              <c:f>Arkusz1!$F$2:$F$9</c:f>
              <c:numCache>
                <c:formatCode>General</c:formatCode>
                <c:ptCount val="8"/>
                <c:pt idx="0">
                  <c:v>59</c:v>
                </c:pt>
                <c:pt idx="1">
                  <c:v>54</c:v>
                </c:pt>
                <c:pt idx="2">
                  <c:v>66</c:v>
                </c:pt>
                <c:pt idx="3">
                  <c:v>67</c:v>
                </c:pt>
                <c:pt idx="4">
                  <c:v>66</c:v>
                </c:pt>
                <c:pt idx="5">
                  <c:v>66</c:v>
                </c:pt>
                <c:pt idx="6">
                  <c:v>70</c:v>
                </c:pt>
                <c:pt idx="7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5E-4BDF-B7EE-DAC461BAE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8370072"/>
        <c:axId val="428368760"/>
      </c:lineChart>
      <c:catAx>
        <c:axId val="428370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8368760"/>
        <c:crosses val="autoZero"/>
        <c:auto val="1"/>
        <c:lblAlgn val="ctr"/>
        <c:lblOffset val="100"/>
        <c:noMultiLvlLbl val="0"/>
      </c:catAx>
      <c:valAx>
        <c:axId val="428368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8370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0CC4C-9AE0-4045-B2D0-3CF6AEAE400E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AC1DE-5F89-41F4-B81E-EBF3128BD8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1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AC1DE-5F89-41F4-B81E-EBF3128BD86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932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AC1DE-5F89-41F4-B81E-EBF3128BD86A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628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AC1DE-5F89-41F4-B81E-EBF3128BD86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2272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AC1DE-5F89-41F4-B81E-EBF3128BD86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2984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41D2-549D-0526-D0F8-C9EBF91A7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D8C26E8-583B-01B1-8AC5-2BB0616399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29E7273E-EFA6-4052-9672-108046DCFB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6CC40E4F-78CC-CFE9-483D-6C69DFC4F5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360831-0D4E-4696-9DC1-89F99581DE38}" type="slidenum">
              <a:rPr lang="pl-PL" altLang="pl-PL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l-PL" altLang="pl-P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4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24A5AA-DC3D-EAD5-80EA-0A9F8AC43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2662D0F-D197-C80D-896E-D002D4908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459858D-B991-AEDA-A99A-F94D34CC6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158F98B-0CF9-98C6-EEC2-E38D8962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1C9136-527E-50BB-8B4F-FBAB90060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0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DC156D-C3CB-1511-D439-0DA3C89B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D4B7834-41B2-B0FB-6132-2E9E12569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64B668-63E4-EBDE-297E-85DD9F7A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9D74481-1324-EBC1-EBB3-684DBE086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1C3DA31-DB88-518E-84C4-3CDCFF37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28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5314E8C-60B1-5FA3-BF64-EF6437B7DE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82F8D2B-5FE0-8A03-AA23-74E971643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3A55B8-E513-B9ED-89E8-07384AD19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2CA4A3-74BA-A12D-F9B7-39528A712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896A70-DE25-1029-C077-B1C3535B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250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DE8540-D6EC-80B7-A745-B3BCACB95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BFE8D5-F5F6-7142-5B02-5458AC011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0D855F-A65C-B21C-3C33-529251E5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278798F-6E2C-4FAB-1374-F30EFD862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C0CDE7-1FBE-DAAC-EF54-C892E9A9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92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925931-FB13-BC04-1F51-28BEDBF5E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F8DCFA-DE0C-9374-60BC-DD8A6036B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5EB28BC-EB6B-A56B-1299-35B3381D6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85902F-9DEF-EFDA-B726-0D175F38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171E17-260A-DA3D-27D9-A49408415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597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651E22-581D-C67C-8786-5BA432A00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A84A15-1584-C7B4-BCB8-82B095FD0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6D10D7F-26C2-EF6D-4A94-7B27B5D11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2076A-C85B-5F51-4C12-C43615195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968C5C4-7EAC-3A57-18C9-36D5C57B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2678457-1391-0733-635D-BE02E6117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410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99ED42-60CF-2D19-D3E0-539666E52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74A7651-94D9-12E4-ABD3-8520DEBD3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686356C-125D-4E3D-B9A4-3CDC3766F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4CA23CA-ED3E-D1BE-5098-956D67213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A4D760B-204F-1426-218C-67FC06F45E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EC5028C-6C52-58BC-51CF-DDF55561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0F5C52F-A57F-DC19-D753-B17AD82B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38C0403-2178-0930-4CF2-E5C3D151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905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2B23C6-C109-52C7-F4FB-A9F1AFE46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17EA406-5784-C452-72BF-CFBFBBCC4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0FB0722-A1A5-2E0A-2C77-54946CF3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D95F7E-94B5-641E-9EF1-D71AB964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488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6468D03-F2A2-45F0-CCDD-22BC15FF9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F44D784-F16E-7456-1A0D-1707BE99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4AE454-30BC-AF3D-24D2-22CEF13C1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3412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A8E8C2-1E24-89F1-5780-EB28E589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8D91F9-9FCB-AAE7-831F-F40918EF8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CE26B7-7E12-F74C-A011-A2ECAE10F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AA4FFD8-0A80-CA6A-BBFA-EB3423A09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C2D7739-56CC-D8FA-6B25-50C0DAECD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48F2867-7985-08DC-993B-53D30A8E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1861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FEEB3D-BB1E-D076-1D2E-7386143CF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E329A99-B177-8C70-F583-23B7F5099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2D3CC8-9ACE-3191-60EB-2FD80F822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D4AB362-8559-E710-259B-D878EE5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84FF53D-9F33-3DDC-B003-F73ADBDA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90CEFD-A1EA-02DB-DB90-B77BC94E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48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66D47E8-6D06-BF3D-54A2-18C756C7F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9250C6-A24B-5187-B985-AA3FE076E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23294F-5B27-7ABC-2454-E8270CE967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5A8DA-06DF-4EE6-B71F-96AA293FF1B0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838BB2E-E4B1-00D1-78A1-F4252B7F9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B2E3B9-13A2-E2A6-555A-6B915195C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95B1C-72A9-4BF2-A726-BCFB3D562A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57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3E28CF-6389-6962-4EB4-126F9867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Przygotowanie  szkół do nowego </a:t>
            </a:r>
            <a:b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roku szkolnego 2026/2027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737840-DA12-C5E0-BCF3-0D022F09E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5421"/>
            <a:ext cx="10515600" cy="3151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Informacja o stanie realizacji zadań oświatowych </a:t>
            </a:r>
          </a:p>
          <a:p>
            <a:pPr marL="0" indent="0" algn="ctr">
              <a:buNone/>
            </a:pPr>
            <a:r>
              <a:rPr lang="pl-P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Gminie Lubasz</a:t>
            </a:r>
          </a:p>
        </p:txBody>
      </p:sp>
    </p:spTree>
    <p:extLst>
      <p:ext uri="{BB962C8B-B14F-4D97-AF65-F5344CB8AC3E}">
        <p14:creationId xmlns:p14="http://schemas.microsoft.com/office/powerpoint/2010/main" val="103094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8AB5F1D-5DBC-E26E-F12B-B8E10DB1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 w </a:t>
            </a:r>
            <a:r>
              <a:rPr lang="pl-PL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Kruczu</a:t>
            </a:r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544543B-A0E4-4A11-652D-1FA0E44B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w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Kruczu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dniem 31 sierpnia 2026 roku  zostaje zlikwidowana. Dzieci z obwodu szkoły będą realizowały naukę w Publicznej Szkole Podstawowej im. ppłk. Zdzisława Orłowskiego w Lubaszu.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budynku szkoły pozostaje oddział przedszkolny.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Troje pełnoetatowych  nauczycieli szkoły z dniem 01 września 2026 zostało przeniesionych do szkół prowadzonych przez  Gminę Lubasz tj. do PSP Lubasz oraz do PSP Miłkowo.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Jeden z nauczycieli  przechodzi z dniem 01 września 2026 na emeryturę.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3818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8AB5F1D-5DBC-E26E-F12B-B8E10DB1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Przedszkole „Bajka” w  Lubaszu funkcjonuje w następujących budynkach oświatowych: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544543B-A0E4-4A11-652D-1FA0E44B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w Lubaszu przy ul. Podgórnej 5  (6 grup),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w Stajkowie – 1 grupa,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w Miłkowie – 1 grupa,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w Kamionce – 1 grupa,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Oddział w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Kruczu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(w budynku szkoły) – 1 grupa.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przedszkolu zatrudnionych jest łącznie 46 osób w tym: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pracowników obsługi i administracji,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osoba z kadry zarządzającej,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nauczycieli.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735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96476F7-16C0-8F5D-282A-5BF331891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728157"/>
              </p:ext>
            </p:extLst>
          </p:nvPr>
        </p:nvGraphicFramePr>
        <p:xfrm>
          <a:off x="704088" y="228600"/>
          <a:ext cx="9610344" cy="63803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7990">
                  <a:extLst>
                    <a:ext uri="{9D8B030D-6E8A-4147-A177-3AD203B41FA5}">
                      <a16:colId xmlns:a16="http://schemas.microsoft.com/office/drawing/2014/main" val="1249833086"/>
                    </a:ext>
                  </a:extLst>
                </a:gridCol>
                <a:gridCol w="1949031">
                  <a:extLst>
                    <a:ext uri="{9D8B030D-6E8A-4147-A177-3AD203B41FA5}">
                      <a16:colId xmlns:a16="http://schemas.microsoft.com/office/drawing/2014/main" val="534492767"/>
                    </a:ext>
                  </a:extLst>
                </a:gridCol>
                <a:gridCol w="1681979">
                  <a:extLst>
                    <a:ext uri="{9D8B030D-6E8A-4147-A177-3AD203B41FA5}">
                      <a16:colId xmlns:a16="http://schemas.microsoft.com/office/drawing/2014/main" val="428142604"/>
                    </a:ext>
                  </a:extLst>
                </a:gridCol>
                <a:gridCol w="2090672">
                  <a:extLst>
                    <a:ext uri="{9D8B030D-6E8A-4147-A177-3AD203B41FA5}">
                      <a16:colId xmlns:a16="http://schemas.microsoft.com/office/drawing/2014/main" val="1389160620"/>
                    </a:ext>
                  </a:extLst>
                </a:gridCol>
                <a:gridCol w="2090672">
                  <a:extLst>
                    <a:ext uri="{9D8B030D-6E8A-4147-A177-3AD203B41FA5}">
                      <a16:colId xmlns:a16="http://schemas.microsoft.com/office/drawing/2014/main" val="275136463"/>
                    </a:ext>
                  </a:extLst>
                </a:gridCol>
              </a:tblGrid>
              <a:tr h="643040">
                <a:tc rowSpan="1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Przedszkole "BAJKA" w Lubaszu </a:t>
                      </a:r>
                      <a:endParaRPr lang="pl-PL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Lubasz  2,5 – 3L</a:t>
                      </a:r>
                    </a:p>
                  </a:txBody>
                  <a:tcPr marL="64235" marR="642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Zajączki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06:30 - </a:t>
                      </a: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445355"/>
                  </a:ext>
                </a:extLst>
              </a:tr>
              <a:tr h="4781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Lubasz  3-4 L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Misie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6:30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- 1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603518328"/>
                  </a:ext>
                </a:extLst>
              </a:tr>
              <a:tr h="4781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Lubasz 4-5L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Krasnale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6:30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026965080"/>
                  </a:ext>
                </a:extLst>
              </a:tr>
              <a:tr h="4781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Lubasz  4-5 L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Pszczółki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06:30 - 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2611917649"/>
                  </a:ext>
                </a:extLst>
              </a:tr>
              <a:tr h="56733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Lubasz 5-6 L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Tygryski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:30 - 1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2467121533"/>
                  </a:ext>
                </a:extLst>
              </a:tr>
              <a:tr h="4781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Lubasz 5-6 L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Żabki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- 1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4281217411"/>
                  </a:ext>
                </a:extLst>
              </a:tr>
              <a:tr h="16899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pl-PL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895526714"/>
                  </a:ext>
                </a:extLst>
              </a:tr>
              <a:tr h="47811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grup </a:t>
                      </a:r>
                    </a:p>
                  </a:txBody>
                  <a:tcPr marL="64235" marR="6423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 dzieci</a:t>
                      </a: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3501908210"/>
                  </a:ext>
                </a:extLst>
              </a:tr>
              <a:tr h="37917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Kamionka  - 1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Smerfy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r>
                        <a:rPr lang="en-US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:00 - 15:00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614309267"/>
                  </a:ext>
                </a:extLst>
              </a:tr>
              <a:tr h="11942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pl-PL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499341857"/>
                  </a:ext>
                </a:extLst>
              </a:tr>
              <a:tr h="49029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Krucz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Bajkowe Ludki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06:30 - 15:30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009839303"/>
                  </a:ext>
                </a:extLst>
              </a:tr>
              <a:tr h="49029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Miłkowo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Pinokio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:30 - 15:30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495380511"/>
                  </a:ext>
                </a:extLst>
              </a:tr>
              <a:tr h="33853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Stajkowo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Jaś i Małgosia</a:t>
                      </a:r>
                    </a:p>
                  </a:txBody>
                  <a:tcPr marL="64235" marR="642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06:30 - 15:30</a:t>
                      </a:r>
                      <a:endParaRPr lang="pl-PL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880481911"/>
                  </a:ext>
                </a:extLst>
              </a:tr>
              <a:tr h="59336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grupy</a:t>
                      </a:r>
                    </a:p>
                  </a:txBody>
                  <a:tcPr marL="64235" marR="6423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pl-PL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81 dzieci Lubasz + odziały zamiejscowe = 225 dzieci</a:t>
                      </a: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235" marR="64235" marT="0" marB="0"/>
                </a:tc>
                <a:extLst>
                  <a:ext uri="{0D108BD9-81ED-4DB2-BD59-A6C34878D82A}">
                    <a16:rowId xmlns:a16="http://schemas.microsoft.com/office/drawing/2014/main" val="11812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563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6A81D3-071F-E862-2369-EA6D3E73E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9229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Remonty w placówkach oświatowych przeprowadzone w okresie wakacji letnich</a:t>
            </a:r>
          </a:p>
        </p:txBody>
      </p:sp>
    </p:spTree>
    <p:extLst>
      <p:ext uri="{BB962C8B-B14F-4D97-AF65-F5344CB8AC3E}">
        <p14:creationId xmlns:p14="http://schemas.microsoft.com/office/powerpoint/2010/main" val="3599239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904A260-53BF-1937-BA21-00A0AC9EA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2519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w Lubaszu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599265-9AC2-405A-6AA1-5A29D46CF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245" y="1557866"/>
            <a:ext cx="10515600" cy="51045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l-PL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okresie wakacji letnich  w szkole przeprowadzono następujące prace remontowe:</a:t>
            </a:r>
          </a:p>
          <a:p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prace związane z wyminą instalacji CO  w budynku szkoły nr III wraz z  kompleksową wyminą źródła ciepła na </a:t>
            </a:r>
            <a:r>
              <a:rPr lang="pl-PL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pellet</a:t>
            </a: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Łączny koszt w/w prac  wynikający                                     z przeprowadzonego postępowania przetargowego to 960.432,40 zł. Wykonawca w/w prac jest Przedsiębiorstwo inżynieryjno-Handlowe „</a:t>
            </a:r>
            <a:r>
              <a:rPr lang="pl-PL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KanVex</a:t>
            </a:r>
            <a:r>
              <a:rPr lang="pl-PL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Alexander Alva, ul. Mostowa 2c 64-800 Chodzież .</a:t>
            </a:r>
          </a:p>
          <a:p>
            <a:endParaRPr lang="pl-PL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7289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EAFC56-D402-2142-C192-98A453686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w Miłkowie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DB4D5B-FA86-6CF9-F70A-799C95EEC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okresie wakacji letnich przeprowadzone zostaną prace  remontowe związane z naprawą zużytej „podbitki” dachu na wysokim budynku szkoły. Łączna wartość prac stanowić będzie 10.000,00zł. </a:t>
            </a:r>
          </a:p>
          <a:p>
            <a:pPr marL="514350" indent="-514350" algn="just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związku z zakupem przyległej do szkoły  nieruchomości – postanowiono, że autobusy szkolne będą wysadzały dzieci na nowo zakupionym gruncie – przyległym do szkoły. W związku                                          z powyższym w okresie wakacyjnym zostanie wykonane przejście dla dzieci  z nowego przystanku na teren szkoły.</a:t>
            </a:r>
          </a:p>
          <a:p>
            <a:pPr marL="514350" indent="-514350" algn="just">
              <a:buAutoNum type="arabicPeriod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3734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B502-9EE7-D8CE-AF2D-71C60CA7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115C39-37D6-EF05-92A5-A151AAB3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w Jędrzejewie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3C9CAD-B662-315A-6DF7-BE9943BB8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okresie wakacji letnich przeprowadzono  własnymi siłami naprawę pokrycia dachowego (papa) na budynku szkoły – nad salą gimnastyczną. Koszt naprawy to tylko koszt zakupu koniecznych materiałów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3022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C97146-18EF-8927-56A1-6420C2AA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Przedszkole „Bajka”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6B0D9-F09F-A239-CAC8-41C5300A6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289"/>
            <a:ext cx="10515600" cy="4641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Przedszkole w Lubaszu:</a:t>
            </a:r>
          </a:p>
          <a:p>
            <a:pPr marL="514350" indent="-514350">
              <a:buAutoNum type="alphaLcParenR"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Przeprowadzono  prace malarskie – odmalowano salę zajęć wraz z szatnią w budynku na  ul. Podgórnej za kwotę:  4.500,00zł brutto,</a:t>
            </a:r>
          </a:p>
          <a:p>
            <a:pPr marL="514350" indent="-514350">
              <a:buAutoNum type="alphaLcParenR"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 budynku w Lubaszu wykonano – chodnik z kostki brukowej łączący przedszkole z nowo  powstałym żłobkiem. Koszt prac to 10.000,00zł.</a:t>
            </a:r>
          </a:p>
          <a:p>
            <a:pPr marL="514350" indent="-514350">
              <a:buAutoNum type="alphaLcParenR"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Przedszkole w Kamionce  - własnymi siłami naprawiono schody prowadzące do przedszkola.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5161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4C39F0-BDFC-7914-E317-7D331B6A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Żłobek Publiczny „Mała Bajka”  w Lubaszu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D2EA39-4B21-E2D5-EA3B-E1F71EA4D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Na terenie przyległym do Przedszkola „Bajka” w Lubaszu powstał  Żłobek Publiczny „Mała Bajka” w Lubaszu.  Żłobek został wybudowany ze środków „Aktywny Maluch 2022-2029” – łączna wartość inwestycji to niespełna dwa miliony złotych. Generalny wykonawca żłobka to firma Metrolog Sp. z o.o. z Czarnkowa. W żłobku ze środków z KPO  uruchomiono 28 miejsc dla dzieci.  Po przeprowadzonej rekrutacji wszystkie miejsca zostały zapełnione. Łączny miesięczny koszt pobytu dziecka w żłobku to 2200,00zł, z czego 836 zł pokryte  zostanie ze środków FERS, natomiast pozostałe 1364,00zł – po wcześniejszym  złożeniu odpowiedniego wniosku przez rodziców zostanie pokryte z programu „Aktywnie w żłobku”. Rodzice zobowiązani będą do pokrycia kosztów wyżywienia, które zostały określone na 12 zł dziennie.   </a:t>
            </a:r>
          </a:p>
        </p:txBody>
      </p:sp>
    </p:spTree>
    <p:extLst>
      <p:ext uri="{BB962C8B-B14F-4D97-AF65-F5344CB8AC3E}">
        <p14:creationId xmlns:p14="http://schemas.microsoft.com/office/powerpoint/2010/main" val="2783662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B5EB1F-2735-A8D9-895E-AE2E5FB0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Dowozy szkolne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95DB93-46DA-EE17-28B4-08FD3340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928" y="1406821"/>
            <a:ext cx="10515600" cy="4788430"/>
          </a:xfrm>
        </p:spPr>
        <p:txBody>
          <a:bodyPr>
            <a:no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Dowozy szkolne od 01 września 2026  będą realizowane na podstawie  podpisanej umowy w grudniu 2025 (umowa na cały  2026 rok).  Dowozy  dzieci do szkół       i przedszkoli od 01  września 2026 roku będzie realizowała  firma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Davidoff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Dawid Siwek z Wronek – kwota wynikająca  w podpisanej umowy  8,56 zł brutto za        1 km. Stawka obejmuje również koszt zatrudnienia przez przewoźnika opiekunek             w autobusach szkolnych. W dowozach uczestniczy łącznie pięć autobusów, natomiast odwozy to już trzy pojazdy.  Od 01 września 2026 roku w związku                 z likwidacją Publicznej szkoły Podstawowej w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Kruczu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włączeniu dzieci                        z obwodu szkoły do Publicznej Szkoły Podstawowej im. ppłk. Zdzisława Orłowskiego w Lubaszu w dowozach rannych wprowadzamy dodatkowy autobus na trasę Krucz.  Autobusy dziennie pokonują ok. 500 km.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Dowozy dzieci do Zespołu Szkół Specjalnych w Gębicach od 01 września 2026 realizować będzie firma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Davidoff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Dawid Siwek z Wronek – kwota wynikająca  z podpisanej umowy  3,88 zł </a:t>
            </a:r>
            <a:r>
              <a:rPr lang="pl-PL" sz="2400" kern="50" dirty="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- obejmuje również koszt opiekuna w pojeździe. Bus dziennie pokonuje ok 168 km.</a:t>
            </a:r>
            <a:r>
              <a:rPr lang="pl-PL" sz="24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Umowa został podpisana na cały rok 2026.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54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F18F085-EB5E-F4F4-89E7-A6F795B3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15104"/>
          </a:xfrm>
        </p:spPr>
        <p:txBody>
          <a:bodyPr>
            <a:normAutofit fontScale="90000"/>
          </a:bodyPr>
          <a:lstStyle/>
          <a:p>
            <a:br>
              <a:rPr lang="pl-PL" b="1" dirty="0"/>
            </a:br>
            <a:br>
              <a:rPr lang="pl-PL" b="1" dirty="0"/>
            </a:br>
            <a:b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terenie Gminy Lubasz w roku szkolnym 2026/2027 będą funkcjonowały następujące placówki oświatowe: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6E826B1-B209-95A1-9A76-F2B1D43A2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46285"/>
            <a:ext cx="10515600" cy="2330677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FAAA2E8-FD6E-77E5-2A1C-9DC3B4BBA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3988" y="2920142"/>
            <a:ext cx="184731" cy="579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539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7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464BBD-C5FF-DC57-EF4E-9238A718B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Dowozy szkolne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6D2038-0127-2B39-A6EE-6D402CBD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roku szkolnym 2026/2027 Gmina Lubasz na podstawie podpisanych  umów </a:t>
            </a:r>
            <a:r>
              <a:rPr lang="pl-PL">
                <a:latin typeface="Times New Roman" panose="02020603050405020304" pitchFamily="18" charset="0"/>
                <a:cs typeface="Times New Roman" panose="02020603050405020304" pitchFamily="18" charset="0"/>
              </a:rPr>
              <a:t>będzie zwracała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rodzicom dzieci posiadających orzeczenie  o potrzebie kształcenia specjalnego i orzeczenie o niepełnosprawności koszty dowozu dzieci do szkół. Kwota zwrotu stanowi 1,15 zł za 1 km. </a:t>
            </a:r>
          </a:p>
        </p:txBody>
      </p:sp>
    </p:spTree>
    <p:extLst>
      <p:ext uri="{BB962C8B-B14F-4D97-AF65-F5344CB8AC3E}">
        <p14:creationId xmlns:p14="http://schemas.microsoft.com/office/powerpoint/2010/main" val="3540411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3FD05C-06CB-400F-8E36-6C05ECB88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Realizacja zadań dydaktycznych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7F6103-9719-474E-E59D-89C50CFD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nasze  placówki oświatowe  z dniem 01 września 2026 rozpoczynają pracę. Realizacja zajęć odbywać się będzie  zgodnie z przepisami prawa oświatowego, zatwierdzonymi arkuszami organizacyjnymi popartymi pozytywnymi opiniami Wielkopolskiego Kuratora Oświaty.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naszych szkołach podstawowych dzieci już od klasy I uczą się języka anielskiego,  a od klasy IV do VI (ze środków organu prowadzącego wprowadzony jest dodatkowy język niemiecki), natomiast od klasy VII do VIII zgodnie z ramowym planem nauczania dzieci uczą się już dwóch języków obcych.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Ponadto w roku szkolnym 2026/2027 we wszystkich naszych placówkach oświatowych wprowadzono sporą gamę  dodatkowych zajęć  w ramach kółek zainteresowań.     </a:t>
            </a:r>
          </a:p>
        </p:txBody>
      </p:sp>
    </p:spTree>
    <p:extLst>
      <p:ext uri="{BB962C8B-B14F-4D97-AF65-F5344CB8AC3E}">
        <p14:creationId xmlns:p14="http://schemas.microsoft.com/office/powerpoint/2010/main" val="1979838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6883BD-A483-D3BC-CB98-062DC86D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780E9-55A9-3E91-4FFF-46D7DF1D6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szkołach  zgodnie z zapisami prawa oświatowego dzieci mają  zabezpieczoną  opiekę specjalistów pedagogów i psychologów.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każdej z placówek funkcjonuje gabinet pielęgniarki szkolnej.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Publicznej Szkole Podstawowej w Lubaszu  na podstawie podpisanej umowy  użyczenia z PABU Spółka  z o.o.  z wrześniem 2026 rusza w szkole gabinet  świadczący opiekę stomatologiczną  dla uczniów.   </a:t>
            </a:r>
          </a:p>
        </p:txBody>
      </p:sp>
    </p:spTree>
    <p:extLst>
      <p:ext uri="{BB962C8B-B14F-4D97-AF65-F5344CB8AC3E}">
        <p14:creationId xmlns:p14="http://schemas.microsoft.com/office/powerpoint/2010/main" val="1528975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145993-AE22-47CB-B790-3D956647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A2CC9F-F0D4-8093-BCBA-3350CEC61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Demografia w gminie Lubasz</a:t>
            </a:r>
            <a:endParaRPr lang="pl-PL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83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51691-F669-7190-D210-E6209CCD8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>
            <a:extLst>
              <a:ext uri="{FF2B5EF4-FFF2-40B4-BE49-F238E27FC236}">
                <a16:creationId xmlns:a16="http://schemas.microsoft.com/office/drawing/2014/main" id="{616E3559-B42A-5A4B-35CF-D79024FF14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268289"/>
            <a:ext cx="7632700" cy="1189037"/>
          </a:xfrm>
        </p:spPr>
        <p:txBody>
          <a:bodyPr/>
          <a:lstStyle/>
          <a:p>
            <a:pPr>
              <a:defRPr/>
            </a:pPr>
            <a:r>
              <a:rPr lang="pl-PL" altLang="pl-PL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Gmina Lubasz – 07 sierpień 2026</a:t>
            </a:r>
          </a:p>
        </p:txBody>
      </p:sp>
      <p:graphicFrame>
        <p:nvGraphicFramePr>
          <p:cNvPr id="17411" name="Object 4">
            <a:extLst>
              <a:ext uri="{FF2B5EF4-FFF2-40B4-BE49-F238E27FC236}">
                <a16:creationId xmlns:a16="http://schemas.microsoft.com/office/drawing/2014/main" id="{16657096-3958-06F2-7FE8-286814647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579845"/>
              </p:ext>
            </p:extLst>
          </p:nvPr>
        </p:nvGraphicFramePr>
        <p:xfrm>
          <a:off x="1055688" y="1457325"/>
          <a:ext cx="9993312" cy="363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2068063" imgH="4352793" progId="Excel.Sheet.8">
                  <p:embed/>
                </p:oleObj>
              </mc:Choice>
              <mc:Fallback>
                <p:oleObj name="Worksheet" r:id="rId3" imgW="12068063" imgH="4352793" progId="Excel.Sheet.8">
                  <p:embed/>
                  <p:pic>
                    <p:nvPicPr>
                      <p:cNvPr id="17411" name="Object 4">
                        <a:extLst>
                          <a:ext uri="{FF2B5EF4-FFF2-40B4-BE49-F238E27FC236}">
                            <a16:creationId xmlns:a16="http://schemas.microsoft.com/office/drawing/2014/main" id="{16657096-3958-06F2-7FE8-286814647D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1457325"/>
                        <a:ext cx="9993312" cy="363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4273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BA54DF-D47C-65F2-0016-02CC23060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083" y="53218"/>
            <a:ext cx="9144000" cy="2387600"/>
          </a:xfrm>
        </p:spPr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 wyników egzaminów klas VIII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62BA6B-0DAB-3D0D-9F51-E406B18A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LUBASZ </a:t>
            </a:r>
          </a:p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ROK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3910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5DE30E-4E98-3E1B-EB1E-29F92E32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200" dirty="0"/>
              <a:t>Wyniki egzaminu ósmoklasisty w Gminie Lubasz na tle powiatu w 2026 r. - język polski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DA91067-033D-F966-73C5-F5AA27A68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0" y="1402625"/>
            <a:ext cx="7143749" cy="480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65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09256"/>
            <a:ext cx="10811438" cy="549274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     w Miłkowie w latach 2019 -2026 na tle powiatu, województwa i kraju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778B79A-2137-EC93-A220-6995566BF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9722" y="1798551"/>
            <a:ext cx="5160963" cy="458355"/>
          </a:xfrm>
        </p:spPr>
        <p:txBody>
          <a:bodyPr/>
          <a:lstStyle/>
          <a:p>
            <a:pPr algn="ctr"/>
            <a:r>
              <a:rPr lang="pl-PL" dirty="0"/>
              <a:t>język polski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8B4CBD92-12F7-3DE6-BF40-572B0C07E02B}"/>
              </a:ext>
            </a:extLst>
          </p:cNvPr>
          <p:cNvGraphicFramePr>
            <a:graphicFrameLocks noGrp="1"/>
          </p:cNvGraphicFramePr>
          <p:nvPr/>
        </p:nvGraphicFramePr>
        <p:xfrm>
          <a:off x="2209800" y="2667000"/>
          <a:ext cx="8204199" cy="2933703"/>
        </p:xfrm>
        <a:graphic>
          <a:graphicData uri="http://schemas.openxmlformats.org/drawingml/2006/table">
            <a:tbl>
              <a:tblPr/>
              <a:tblGrid>
                <a:gridCol w="1327385">
                  <a:extLst>
                    <a:ext uri="{9D8B030D-6E8A-4147-A177-3AD203B41FA5}">
                      <a16:colId xmlns:a16="http://schemas.microsoft.com/office/drawing/2014/main" val="3716520190"/>
                    </a:ext>
                  </a:extLst>
                </a:gridCol>
                <a:gridCol w="1375363">
                  <a:extLst>
                    <a:ext uri="{9D8B030D-6E8A-4147-A177-3AD203B41FA5}">
                      <a16:colId xmlns:a16="http://schemas.microsoft.com/office/drawing/2014/main" val="2494493166"/>
                    </a:ext>
                  </a:extLst>
                </a:gridCol>
                <a:gridCol w="1487311">
                  <a:extLst>
                    <a:ext uri="{9D8B030D-6E8A-4147-A177-3AD203B41FA5}">
                      <a16:colId xmlns:a16="http://schemas.microsoft.com/office/drawing/2014/main" val="704126107"/>
                    </a:ext>
                  </a:extLst>
                </a:gridCol>
                <a:gridCol w="1327385">
                  <a:extLst>
                    <a:ext uri="{9D8B030D-6E8A-4147-A177-3AD203B41FA5}">
                      <a16:colId xmlns:a16="http://schemas.microsoft.com/office/drawing/2014/main" val="116669504"/>
                    </a:ext>
                  </a:extLst>
                </a:gridCol>
                <a:gridCol w="1359370">
                  <a:extLst>
                    <a:ext uri="{9D8B030D-6E8A-4147-A177-3AD203B41FA5}">
                      <a16:colId xmlns:a16="http://schemas.microsoft.com/office/drawing/2014/main" val="1965494018"/>
                    </a:ext>
                  </a:extLst>
                </a:gridCol>
                <a:gridCol w="1327385">
                  <a:extLst>
                    <a:ext uri="{9D8B030D-6E8A-4147-A177-3AD203B41FA5}">
                      <a16:colId xmlns:a16="http://schemas.microsoft.com/office/drawing/2014/main" val="2942284564"/>
                    </a:ext>
                  </a:extLst>
                </a:gridCol>
              </a:tblGrid>
              <a:tr h="32596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Lubaszu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Miłkowie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Powiat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Województwo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402867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765013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5719806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530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810562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24781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364538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468229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612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026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811438" cy="549274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    w Miłkowie w latach 2019 -2026 na tle powiatu, województwa i kraju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778B79A-2137-EC93-A220-6995566BF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65025" y="1228280"/>
            <a:ext cx="5160963" cy="458355"/>
          </a:xfrm>
        </p:spPr>
        <p:txBody>
          <a:bodyPr/>
          <a:lstStyle/>
          <a:p>
            <a:pPr algn="ctr"/>
            <a:r>
              <a:rPr lang="pl-PL" dirty="0"/>
              <a:t>język polski 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2FA6E9D-08A2-BA2C-F26D-4116011CC7B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802193" y="1927575"/>
          <a:ext cx="7069394" cy="4712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6776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83DFEF-35C4-E00D-A04D-0449D47ED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200" dirty="0"/>
              <a:t>Wyniki egzaminu ósmoklasisty w Gminie Lubasz na tle powiatu w 2026 r. - matematyka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94A47D9-DC67-115A-CCA0-0F7EDD5E0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900" y="1161439"/>
            <a:ext cx="7617509" cy="522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3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8AB5F1D-5DBC-E26E-F12B-B8E10DB1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im. ppłk. Zdzisława Orłowskiego             w Lubaszu funkcjonuje w następujących budynkach oświatowych: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544543B-A0E4-4A11-652D-1FA0E44B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nr III przy ul. Szkolnej (8  klas  lekcyjnych, świetlica i sala gimnastyczna),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nr V przy ul. Podgórnej 8a (byłe gimnazjum – 12 klas lekcyjnych, biblioteka, świetlica,  klasa komputerowa i hala widowiskowo-sportowa),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nr IV przy  ul. Podgórnej (kurnik – 5 klas lekcyjnych),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nr VI przy ul. Podgórnej  „rehabilitacja”.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szkole zatrudnionych jest łącznie 76 osób w tym: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pracowników obsługi i administracji,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osoby z kadry zarządzającej (dyrektor i dwóch zastępców),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 nauczycieli.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85128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349322" cy="726255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w Miłkowie w latach 2019 -2026 na tle powiatu, województwa i kraju 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2D25D3D-30B4-24E3-809E-C011A5C24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9450" y="1494350"/>
            <a:ext cx="5069998" cy="458355"/>
          </a:xfrm>
        </p:spPr>
        <p:txBody>
          <a:bodyPr/>
          <a:lstStyle/>
          <a:p>
            <a:pPr algn="ctr"/>
            <a:r>
              <a:rPr lang="pl-PL" dirty="0"/>
              <a:t>matematyka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D85181B-5A0C-8D6C-5406-E75DA025680A}"/>
              </a:ext>
            </a:extLst>
          </p:cNvPr>
          <p:cNvGraphicFramePr>
            <a:graphicFrameLocks noGrp="1"/>
          </p:cNvGraphicFramePr>
          <p:nvPr/>
        </p:nvGraphicFramePr>
        <p:xfrm>
          <a:off x="1543050" y="2417789"/>
          <a:ext cx="8902700" cy="2748753"/>
        </p:xfrm>
        <a:graphic>
          <a:graphicData uri="http://schemas.openxmlformats.org/drawingml/2006/table">
            <a:tbl>
              <a:tblPr/>
              <a:tblGrid>
                <a:gridCol w="1440398">
                  <a:extLst>
                    <a:ext uri="{9D8B030D-6E8A-4147-A177-3AD203B41FA5}">
                      <a16:colId xmlns:a16="http://schemas.microsoft.com/office/drawing/2014/main" val="2692554009"/>
                    </a:ext>
                  </a:extLst>
                </a:gridCol>
                <a:gridCol w="1492460">
                  <a:extLst>
                    <a:ext uri="{9D8B030D-6E8A-4147-A177-3AD203B41FA5}">
                      <a16:colId xmlns:a16="http://schemas.microsoft.com/office/drawing/2014/main" val="4250106340"/>
                    </a:ext>
                  </a:extLst>
                </a:gridCol>
                <a:gridCol w="1613940">
                  <a:extLst>
                    <a:ext uri="{9D8B030D-6E8A-4147-A177-3AD203B41FA5}">
                      <a16:colId xmlns:a16="http://schemas.microsoft.com/office/drawing/2014/main" val="3188682546"/>
                    </a:ext>
                  </a:extLst>
                </a:gridCol>
                <a:gridCol w="1440398">
                  <a:extLst>
                    <a:ext uri="{9D8B030D-6E8A-4147-A177-3AD203B41FA5}">
                      <a16:colId xmlns:a16="http://schemas.microsoft.com/office/drawing/2014/main" val="3299114943"/>
                    </a:ext>
                  </a:extLst>
                </a:gridCol>
                <a:gridCol w="1475106">
                  <a:extLst>
                    <a:ext uri="{9D8B030D-6E8A-4147-A177-3AD203B41FA5}">
                      <a16:colId xmlns:a16="http://schemas.microsoft.com/office/drawing/2014/main" val="3383215728"/>
                    </a:ext>
                  </a:extLst>
                </a:gridCol>
                <a:gridCol w="1440398">
                  <a:extLst>
                    <a:ext uri="{9D8B030D-6E8A-4147-A177-3AD203B41FA5}">
                      <a16:colId xmlns:a16="http://schemas.microsoft.com/office/drawing/2014/main" val="1166688446"/>
                    </a:ext>
                  </a:extLst>
                </a:gridCol>
              </a:tblGrid>
              <a:tr h="3054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Lubaszu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Miłkowie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Powiat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Województwo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917435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443070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577654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767104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77625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105783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045234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688488"/>
                  </a:ext>
                </a:extLst>
              </a:tr>
              <a:tr h="3054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591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667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349322" cy="726255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w Miłkowie w latach 2019 -2026 na tle powiatu, województwa i kraju 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2D25D3D-30B4-24E3-809E-C011A5C24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61001" y="1271683"/>
            <a:ext cx="5069998" cy="458355"/>
          </a:xfrm>
        </p:spPr>
        <p:txBody>
          <a:bodyPr/>
          <a:lstStyle/>
          <a:p>
            <a:pPr algn="ctr"/>
            <a:r>
              <a:rPr lang="pl-PL" dirty="0"/>
              <a:t>matematyka </a:t>
            </a:r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2808F7E4-5FEE-5754-A5EE-FF833A92EDA9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091451" y="1910340"/>
          <a:ext cx="6544162" cy="4456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2076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DE0C76-5064-1211-F0CD-7D3D3D972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585773" cy="1316038"/>
          </a:xfrm>
        </p:spPr>
        <p:txBody>
          <a:bodyPr>
            <a:normAutofit/>
          </a:bodyPr>
          <a:lstStyle/>
          <a:p>
            <a:r>
              <a:rPr lang="pl-PL" sz="2200" dirty="0"/>
              <a:t>Wyniki egzaminu ósmoklasisty w Gminie Lubasz na tle powiatu w 2026 r. – język angielski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8DCD6F0-3A60-A469-F64B-67F5EF5C2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393" y="1349184"/>
            <a:ext cx="7485558" cy="504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90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50999" cy="1224951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w Miłkowie w latach 2019 -2026 na tle powiatu, województwa i kraju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778B79A-2137-EC93-A220-6995566BF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0115" y="1711081"/>
            <a:ext cx="5160963" cy="458355"/>
          </a:xfrm>
        </p:spPr>
        <p:txBody>
          <a:bodyPr/>
          <a:lstStyle/>
          <a:p>
            <a:pPr algn="ctr"/>
            <a:r>
              <a:rPr lang="pl-PL" dirty="0"/>
              <a:t>język angielski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08A2C82-7D1C-1304-C301-EB3659D85461}"/>
              </a:ext>
            </a:extLst>
          </p:cNvPr>
          <p:cNvGraphicFramePr>
            <a:graphicFrameLocks noGrp="1"/>
          </p:cNvGraphicFramePr>
          <p:nvPr/>
        </p:nvGraphicFramePr>
        <p:xfrm>
          <a:off x="2016125" y="2832895"/>
          <a:ext cx="8159750" cy="2729709"/>
        </p:xfrm>
        <a:graphic>
          <a:graphicData uri="http://schemas.openxmlformats.org/drawingml/2006/table">
            <a:tbl>
              <a:tblPr/>
              <a:tblGrid>
                <a:gridCol w="1320193">
                  <a:extLst>
                    <a:ext uri="{9D8B030D-6E8A-4147-A177-3AD203B41FA5}">
                      <a16:colId xmlns:a16="http://schemas.microsoft.com/office/drawing/2014/main" val="155062455"/>
                    </a:ext>
                  </a:extLst>
                </a:gridCol>
                <a:gridCol w="1367912">
                  <a:extLst>
                    <a:ext uri="{9D8B030D-6E8A-4147-A177-3AD203B41FA5}">
                      <a16:colId xmlns:a16="http://schemas.microsoft.com/office/drawing/2014/main" val="2381569265"/>
                    </a:ext>
                  </a:extLst>
                </a:gridCol>
                <a:gridCol w="1479254">
                  <a:extLst>
                    <a:ext uri="{9D8B030D-6E8A-4147-A177-3AD203B41FA5}">
                      <a16:colId xmlns:a16="http://schemas.microsoft.com/office/drawing/2014/main" val="690557799"/>
                    </a:ext>
                  </a:extLst>
                </a:gridCol>
                <a:gridCol w="1320193">
                  <a:extLst>
                    <a:ext uri="{9D8B030D-6E8A-4147-A177-3AD203B41FA5}">
                      <a16:colId xmlns:a16="http://schemas.microsoft.com/office/drawing/2014/main" val="1937292897"/>
                    </a:ext>
                  </a:extLst>
                </a:gridCol>
                <a:gridCol w="1352005">
                  <a:extLst>
                    <a:ext uri="{9D8B030D-6E8A-4147-A177-3AD203B41FA5}">
                      <a16:colId xmlns:a16="http://schemas.microsoft.com/office/drawing/2014/main" val="2675914742"/>
                    </a:ext>
                  </a:extLst>
                </a:gridCol>
                <a:gridCol w="1320193">
                  <a:extLst>
                    <a:ext uri="{9D8B030D-6E8A-4147-A177-3AD203B41FA5}">
                      <a16:colId xmlns:a16="http://schemas.microsoft.com/office/drawing/2014/main" val="2328472948"/>
                    </a:ext>
                  </a:extLst>
                </a:gridCol>
              </a:tblGrid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Lubaszu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PSP w Miłkowie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Powiat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Województwo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307104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090736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0280189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478393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724776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0347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521534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747974"/>
                  </a:ext>
                </a:extLst>
              </a:tr>
              <a:tr h="3033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078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429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9B66D-9CFC-2B8A-0948-2D9827CA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50999" cy="1224951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Porównanie wyników uzyskanych przez uczniów z PSP w Lubaszu i PSP  w Miłkowie w latach 2019 -2026 na tle powiatu, województwa i kraju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778B79A-2137-EC93-A220-6995566BF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4805" y="1590077"/>
            <a:ext cx="5160963" cy="458355"/>
          </a:xfrm>
        </p:spPr>
        <p:txBody>
          <a:bodyPr/>
          <a:lstStyle/>
          <a:p>
            <a:pPr algn="ctr"/>
            <a:r>
              <a:rPr lang="pl-PL" dirty="0"/>
              <a:t>język angielski</a:t>
            </a:r>
          </a:p>
        </p:txBody>
      </p:sp>
      <p:graphicFrame>
        <p:nvGraphicFramePr>
          <p:cNvPr id="14" name="Symbol zastępczy zawartości 13">
            <a:extLst>
              <a:ext uri="{FF2B5EF4-FFF2-40B4-BE49-F238E27FC236}">
                <a16:creationId xmlns:a16="http://schemas.microsoft.com/office/drawing/2014/main" id="{1C1DCF2A-D05C-919A-EBC7-3F632E5A89B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831691" y="2163097"/>
          <a:ext cx="6341806" cy="4513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508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078A81-554C-6DF2-A64F-CEDC1568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im. ppłk Zdzisława Orłowskiego w Lubaszu – rok </a:t>
            </a:r>
            <a:r>
              <a:rPr lang="pl-PL">
                <a:latin typeface="Times New Roman" panose="02020603050405020304" pitchFamily="18" charset="0"/>
                <a:cs typeface="Times New Roman" panose="02020603050405020304" pitchFamily="18" charset="0"/>
              </a:rPr>
              <a:t>szkolny 2026/2027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CBB8E481-5E4A-D47F-68C1-0956EF288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698552"/>
              </p:ext>
            </p:extLst>
          </p:nvPr>
        </p:nvGraphicFramePr>
        <p:xfrm>
          <a:off x="838200" y="1825625"/>
          <a:ext cx="1051559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07643273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70325395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990806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6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Poziom oddziału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oddziałów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2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930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5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97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137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69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727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594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Łącznie 25  oddziałów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532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273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989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51701E1-ACA2-DAD8-716C-DBB0932481F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4119176"/>
              </p:ext>
            </p:extLst>
          </p:nvPr>
        </p:nvGraphicFramePr>
        <p:xfrm>
          <a:off x="1014983" y="292608"/>
          <a:ext cx="10716771" cy="6924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2732">
                  <a:extLst>
                    <a:ext uri="{9D8B030D-6E8A-4147-A177-3AD203B41FA5}">
                      <a16:colId xmlns:a16="http://schemas.microsoft.com/office/drawing/2014/main" val="847275771"/>
                    </a:ext>
                  </a:extLst>
                </a:gridCol>
                <a:gridCol w="3930080">
                  <a:extLst>
                    <a:ext uri="{9D8B030D-6E8A-4147-A177-3AD203B41FA5}">
                      <a16:colId xmlns:a16="http://schemas.microsoft.com/office/drawing/2014/main" val="825775639"/>
                    </a:ext>
                  </a:extLst>
                </a:gridCol>
                <a:gridCol w="1401980">
                  <a:extLst>
                    <a:ext uri="{9D8B030D-6E8A-4147-A177-3AD203B41FA5}">
                      <a16:colId xmlns:a16="http://schemas.microsoft.com/office/drawing/2014/main" val="289353795"/>
                    </a:ext>
                  </a:extLst>
                </a:gridCol>
                <a:gridCol w="1401979">
                  <a:extLst>
                    <a:ext uri="{9D8B030D-6E8A-4147-A177-3AD203B41FA5}">
                      <a16:colId xmlns:a16="http://schemas.microsoft.com/office/drawing/2014/main" val="4069027873"/>
                    </a:ext>
                  </a:extLst>
                </a:gridCol>
              </a:tblGrid>
              <a:tr h="137307">
                <a:tc rowSpan="2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pl-PL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Publiczna Szkoła Podstawowa im. ppłk. Zdzisława Orłowskiego   w Lubaszu</a:t>
                      </a:r>
                      <a:endParaRPr lang="pl-PL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a (a)</a:t>
                      </a:r>
                      <a:endParaRPr lang="pl-PL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872945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b (b)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0670020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1c  (c)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6882123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(a)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428177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b (b)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3884199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8328153"/>
                  </a:ext>
                </a:extLst>
              </a:tr>
              <a:tr h="1317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5736673"/>
                  </a:ext>
                </a:extLst>
              </a:tr>
              <a:tr h="1317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 (b)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809516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5431463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(a)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9479338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b (b)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6811827"/>
                  </a:ext>
                </a:extLst>
              </a:tr>
              <a:tr h="30717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c (c)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5846079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1130518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0715158"/>
                  </a:ext>
                </a:extLst>
              </a:tr>
              <a:tr h="1317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2642391"/>
                  </a:ext>
                </a:extLst>
              </a:tr>
              <a:tr h="1317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 (d)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312356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9588359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0920112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5895257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4123427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981370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4107235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a (a)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343616"/>
                  </a:ext>
                </a:extLst>
              </a:tr>
              <a:tr h="26340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b (b)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7533462"/>
                  </a:ext>
                </a:extLst>
              </a:tr>
              <a:tr h="23066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c (c)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8070086"/>
                  </a:ext>
                </a:extLst>
              </a:tr>
              <a:tr h="57941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8d (d)</a:t>
                      </a:r>
                    </a:p>
                    <a:p>
                      <a:pPr algn="ctr"/>
                      <a:r>
                        <a:rPr lang="pl-PL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RAZEM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532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6544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96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8AB5F1D-5DBC-E26E-F12B-B8E10DB1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im. Marii Dąbrowskiej  w  Miłkowie  funkcjonuje w  dwóch budynkach szkolnych: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544543B-A0E4-4A11-652D-1FA0E44B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 niski: (4  klasy lekcyjne, klasa komputerowa),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wysoki: (3 klasy lekcyjne, biblioteka i sala sportowa).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szkole zatrudnionych jest łącznie 27 osób w tym: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pracowników obsługi i administracji,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dyrektor,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nauczycieli.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8810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078A81-554C-6DF2-A64F-CEDC1568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                       im. Marii Dąbrowskiej w Miłkowie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CBB8E481-5E4A-D47F-68C1-0956EF288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473926"/>
              </p:ext>
            </p:extLst>
          </p:nvPr>
        </p:nvGraphicFramePr>
        <p:xfrm>
          <a:off x="838200" y="1825625"/>
          <a:ext cx="1051559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07643273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70325395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990806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6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Poziom oddziału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oddziałów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2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930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5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97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137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69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727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594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Łącznie 8  oddziałów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273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25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08AB5F1D-5DBC-E26E-F12B-B8E10DB1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im. Jana Brzechwy w  Jędrzejewie: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544543B-A0E4-4A11-652D-1FA0E44B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Budynek  (3  klasy lekcyjne, klasa komputerowa, świetlica  i sala ćwiczeń). 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szkole zatrudnionych jest łącznie 14 osób w tym: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pracowników obsługi i administracji (2 etaty),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dyrektor,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nauczycieli.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03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078A81-554C-6DF2-A64F-CEDC1568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Publiczna Szkoła Podstawowa                        im. Jana Brzechwy w Jędrzejewie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CBB8E481-5E4A-D47F-68C1-0956EF288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886982"/>
              </p:ext>
            </p:extLst>
          </p:nvPr>
        </p:nvGraphicFramePr>
        <p:xfrm>
          <a:off x="838200" y="1825625"/>
          <a:ext cx="1051559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07643273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70325395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990806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6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Poziom oddziału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oddziałów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Liczba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2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930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75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97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137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69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727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594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Łącznie 3 oddziały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uczniów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273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1462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2044</Words>
  <Application>Microsoft Office PowerPoint</Application>
  <PresentationFormat>Panoramiczny</PresentationFormat>
  <Paragraphs>465</Paragraphs>
  <Slides>34</Slides>
  <Notes>5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Motyw pakietu Office</vt:lpstr>
      <vt:lpstr>Worksheet</vt:lpstr>
      <vt:lpstr>Przygotowanie  szkół do nowego   roku szkolnego 2026/2027</vt:lpstr>
      <vt:lpstr>   Na terenie Gminy Lubasz w roku szkolnym 2026/2027 będą funkcjonowały następujące placówki oświatowe:  </vt:lpstr>
      <vt:lpstr>Publiczna Szkoła Podstawowa im. ppłk. Zdzisława Orłowskiego             w Lubaszu funkcjonuje w następujących budynkach oświatowych:</vt:lpstr>
      <vt:lpstr>Publiczna Szkoła Podstawowa im. ppłk Zdzisława Orłowskiego w Lubaszu – rok szkolny 2026/2027</vt:lpstr>
      <vt:lpstr>Prezentacja programu PowerPoint</vt:lpstr>
      <vt:lpstr>Publiczna Szkoła Podstawowa im. Marii Dąbrowskiej  w  Miłkowie  funkcjonuje w  dwóch budynkach szkolnych:</vt:lpstr>
      <vt:lpstr>Publiczna Szkoła Podstawowa                        im. Marii Dąbrowskiej w Miłkowie</vt:lpstr>
      <vt:lpstr>Publiczna Szkoła Podstawowa im. Jana Brzechwy w  Jędrzejewie:</vt:lpstr>
      <vt:lpstr>Publiczna Szkoła Podstawowa                        im. Jana Brzechwy w Jędrzejewie</vt:lpstr>
      <vt:lpstr>Publiczna Szkoła Podstawowa  w Kruczu:</vt:lpstr>
      <vt:lpstr>Przedszkole „Bajka” w  Lubaszu funkcjonuje w następujących budynkach oświatowych:</vt:lpstr>
      <vt:lpstr>Prezentacja programu PowerPoint</vt:lpstr>
      <vt:lpstr>Remonty w placówkach oświatowych przeprowadzone w okresie wakacji letnich</vt:lpstr>
      <vt:lpstr>Publiczna Szkoła Podstawowa w Lubaszu</vt:lpstr>
      <vt:lpstr>Publiczna Szkoła Podstawowa w Miłkowie</vt:lpstr>
      <vt:lpstr>Publiczna Szkoła Podstawowa w Jędrzejewie</vt:lpstr>
      <vt:lpstr>Przedszkole „Bajka”  </vt:lpstr>
      <vt:lpstr>Żłobek Publiczny „Mała Bajka”  w Lubaszu </vt:lpstr>
      <vt:lpstr>Dowozy szkolne</vt:lpstr>
      <vt:lpstr>Dowozy szkolne</vt:lpstr>
      <vt:lpstr>Realizacja zadań dydaktycznych </vt:lpstr>
      <vt:lpstr>Prezentacja programu PowerPoint</vt:lpstr>
      <vt:lpstr>Prezentacja programu PowerPoint</vt:lpstr>
      <vt:lpstr>Gmina Lubasz – 07 sierpień 2026</vt:lpstr>
      <vt:lpstr>Analiza wyników egzaminów klas VIII</vt:lpstr>
      <vt:lpstr>Wyniki egzaminu ósmoklasisty w Gminie Lubasz na tle powiatu w 2026 r. - język polski </vt:lpstr>
      <vt:lpstr>Porównanie wyników uzyskanych przez uczniów z PSP w Lubaszu i PSP       w Miłkowie w latach 2019 -2026 na tle powiatu, województwa i kraju </vt:lpstr>
      <vt:lpstr>Porównanie wyników uzyskanych przez uczniów z PSP w Lubaszu i PSP      w Miłkowie w latach 2019 -2026 na tle powiatu, województwa i kraju </vt:lpstr>
      <vt:lpstr>Wyniki egzaminu ósmoklasisty w Gminie Lubasz na tle powiatu w 2026 r. - matematyka </vt:lpstr>
      <vt:lpstr>Porównanie wyników uzyskanych przez uczniów z PSP w Lubaszu i PSP  w Miłkowie w latach 2019 -2026 na tle powiatu, województwa i kraju </vt:lpstr>
      <vt:lpstr>Porównanie wyników uzyskanych przez uczniów z PSP w Lubaszu i PSP  w Miłkowie w latach 2019 -2026 na tle powiatu, województwa i kraju </vt:lpstr>
      <vt:lpstr>Wyniki egzaminu ósmoklasisty w Gminie Lubasz na tle powiatu w 2026 r. – język angielski </vt:lpstr>
      <vt:lpstr>Porównanie wyników uzyskanych przez uczniów z PSP w Lubaszu i PSP  w Miłkowie w latach 2019 -2026 na tle powiatu, województwa i kraju </vt:lpstr>
      <vt:lpstr>Porównanie wyników uzyskanych przez uczniów z PSP w Lubaszu i PSP  w Miłkowie w latach 2019 -2026 na tle powiatu, województwa i kraju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Kułaga</dc:creator>
  <cp:lastModifiedBy>Ryszard Bilski</cp:lastModifiedBy>
  <cp:revision>120</cp:revision>
  <cp:lastPrinted>2026-08-07T07:28:23Z</cp:lastPrinted>
  <dcterms:created xsi:type="dcterms:W3CDTF">2024-07-19T12:09:37Z</dcterms:created>
  <dcterms:modified xsi:type="dcterms:W3CDTF">2026-08-10T08:34:24Z</dcterms:modified>
</cp:coreProperties>
</file>